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7" r:id="rId4"/>
    <p:sldId id="310" r:id="rId5"/>
    <p:sldId id="311" r:id="rId6"/>
    <p:sldId id="276" r:id="rId7"/>
    <p:sldId id="277" r:id="rId8"/>
    <p:sldId id="278" r:id="rId9"/>
    <p:sldId id="301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303" r:id="rId22"/>
    <p:sldId id="293" r:id="rId23"/>
    <p:sldId id="300" r:id="rId24"/>
    <p:sldId id="302" r:id="rId25"/>
    <p:sldId id="305" r:id="rId26"/>
    <p:sldId id="309" r:id="rId27"/>
    <p:sldId id="308" r:id="rId28"/>
    <p:sldId id="307" r:id="rId29"/>
    <p:sldId id="306" r:id="rId30"/>
    <p:sldId id="304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8DC63F"/>
    <a:srgbClr val="404041"/>
    <a:srgbClr val="345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6A345-9E21-48B3-9403-D84465E0795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6AFD8-B85A-4166-B353-01D3F948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7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FD3DC-7582-4282-A56A-9912C4116A0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144DE-2B8B-4748-9DF3-B727C501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8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.O.L.T. 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79" y="-1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65969"/>
          <a:stretch/>
        </p:blipFill>
        <p:spPr>
          <a:xfrm rot="10800000">
            <a:off x="0" y="0"/>
            <a:ext cx="310896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3940936"/>
            <a:ext cx="7495506" cy="128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93405" y="2589628"/>
            <a:ext cx="11109747" cy="226771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sz="5400" dirty="0" smtClean="0">
                <a:solidFill>
                  <a:srgbClr val="34552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B.O.L.T. TRAINING</a:t>
            </a:r>
            <a:endParaRPr lang="en-US" sz="5400" dirty="0">
              <a:solidFill>
                <a:srgbClr val="345528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93405" y="4733042"/>
            <a:ext cx="11109747" cy="1124712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Training Name Here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0152" y="6126480"/>
            <a:ext cx="1143000" cy="374904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15-MAY-18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15200" y="4274288"/>
            <a:ext cx="255181" cy="954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304567" y="4635795"/>
            <a:ext cx="393405" cy="59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495505" y="4997302"/>
            <a:ext cx="298160" cy="23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6082" y="6135624"/>
            <a:ext cx="4644299" cy="359707"/>
          </a:xfrm>
          <a:noFill/>
        </p:spPr>
        <p:txBody>
          <a:bodyPr lIns="0"/>
          <a:lstStyle>
            <a:lvl1pPr algn="l">
              <a:defRPr sz="900">
                <a:solidFill>
                  <a:srgbClr val="CCCCCC"/>
                </a:solidFill>
              </a:defRPr>
            </a:lvl1pPr>
          </a:lstStyle>
          <a:p>
            <a:r>
              <a:rPr lang="en-US" smtClean="0"/>
              <a:t>Lesson 14 - Issuing Initial Disclosures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1212" y="6125999"/>
            <a:ext cx="2386582" cy="369332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r>
              <a:rPr lang="en-US" sz="900" dirty="0" smtClean="0">
                <a:solidFill>
                  <a:srgbClr val="CCCCCC"/>
                </a:solidFill>
                <a:latin typeface="+mn-lt"/>
              </a:rPr>
              <a:t>Mountain West Financial</a:t>
            </a:r>
            <a:r>
              <a:rPr lang="en-US" sz="900" baseline="0" dirty="0" smtClean="0">
                <a:solidFill>
                  <a:srgbClr val="CCCCCC"/>
                </a:solidFill>
                <a:latin typeface="+mn-lt"/>
              </a:rPr>
              <a:t>, Inc. - B.O.L.T. Training -</a:t>
            </a:r>
            <a:endParaRPr lang="en-US" sz="900" dirty="0">
              <a:solidFill>
                <a:srgbClr val="CCCC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46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 THIS 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96896" y="621792"/>
            <a:ext cx="8915400" cy="128016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3600" b="1" dirty="0" smtClean="0">
                <a:solidFill>
                  <a:srgbClr val="345528"/>
                </a:solidFill>
                <a:latin typeface="+mn-lt"/>
                <a:cs typeface="Aharoni" panose="02010803020104030203" pitchFamily="2" charset="-79"/>
              </a:rPr>
              <a:t>In This Training We Will Discuss</a:t>
            </a:r>
            <a:endParaRPr lang="en-US" sz="3600" b="1" dirty="0">
              <a:solidFill>
                <a:srgbClr val="345528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0152" y="6126480"/>
            <a:ext cx="1143000" cy="374904"/>
          </a:xfr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15-MAY-18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2623" y="6135624"/>
            <a:ext cx="5212080" cy="365125"/>
          </a:xfrm>
        </p:spPr>
        <p:txBody>
          <a:bodyPr lIns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Lesson 14 - Issuing Initial Disclosures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587753" y="6125999"/>
            <a:ext cx="2386582" cy="369332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r>
              <a:rPr lang="en-US" sz="900" dirty="0" smtClean="0">
                <a:latin typeface="+mn-lt"/>
              </a:rPr>
              <a:t>Mountain West Financial</a:t>
            </a:r>
            <a:r>
              <a:rPr lang="en-US" sz="900" baseline="0" dirty="0" smtClean="0">
                <a:latin typeface="+mn-lt"/>
              </a:rPr>
              <a:t>, Inc. - B.O.L.T. Training -</a:t>
            </a:r>
            <a:endParaRPr lang="en-US" sz="9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2587752" y="2130552"/>
            <a:ext cx="8915400" cy="3776472"/>
          </a:xfrm>
        </p:spPr>
        <p:txBody>
          <a:bodyPr>
            <a:noAutofit/>
          </a:bodyPr>
          <a:lstStyle>
            <a:lvl1pPr>
              <a:buClr>
                <a:srgbClr val="8DC63F"/>
              </a:buClr>
              <a:defRPr sz="1800" baseline="0"/>
            </a:lvl1pPr>
            <a:lvl2pPr>
              <a:buClr>
                <a:srgbClr val="8DC63F"/>
              </a:buClr>
              <a:defRPr sz="1600" baseline="0"/>
            </a:lvl2pPr>
            <a:lvl3pPr>
              <a:buClr>
                <a:srgbClr val="8DC63F"/>
              </a:buClr>
              <a:defRPr sz="1600"/>
            </a:lvl3pPr>
            <a:lvl4pPr>
              <a:buClr>
                <a:srgbClr val="8DC63F"/>
              </a:buClr>
              <a:defRPr sz="1600"/>
            </a:lvl4pPr>
            <a:lvl5pPr>
              <a:buClr>
                <a:srgbClr val="8DC63F"/>
              </a:buClr>
              <a:defRPr sz="1600"/>
            </a:lvl5pPr>
          </a:lstStyle>
          <a:p>
            <a:pPr lvl="0"/>
            <a:r>
              <a:rPr lang="en-US" dirty="0" smtClean="0"/>
              <a:t>Insert Training Topics Here</a:t>
            </a:r>
          </a:p>
          <a:p>
            <a:pPr lvl="1"/>
            <a:r>
              <a:rPr lang="en-US" dirty="0" smtClean="0"/>
              <a:t>Insert Training Topics Here</a:t>
            </a:r>
          </a:p>
          <a:p>
            <a:pPr lvl="2"/>
            <a:r>
              <a:rPr lang="en-US" dirty="0" smtClean="0"/>
              <a:t>Insert Training Topics Here</a:t>
            </a:r>
          </a:p>
          <a:p>
            <a:pPr lvl="3"/>
            <a:r>
              <a:rPr lang="en-US" dirty="0" smtClean="0"/>
              <a:t>Insert Training Topics Here</a:t>
            </a:r>
          </a:p>
          <a:p>
            <a:pPr lvl="4"/>
            <a:r>
              <a:rPr lang="en-US" dirty="0" smtClean="0"/>
              <a:t>Insert Training Topics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0152" y="6126480"/>
            <a:ext cx="1143000" cy="374904"/>
          </a:xfr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15-MAY-18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2623" y="6135624"/>
            <a:ext cx="5212080" cy="365125"/>
          </a:xfrm>
        </p:spPr>
        <p:txBody>
          <a:bodyPr lIns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Lesson 14 - Issuing Initial Disclosures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87753" y="6125999"/>
            <a:ext cx="2386582" cy="369332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r>
              <a:rPr lang="en-US" sz="900" dirty="0" smtClean="0">
                <a:latin typeface="+mn-lt"/>
              </a:rPr>
              <a:t>Mountain West Financial</a:t>
            </a:r>
            <a:r>
              <a:rPr lang="en-US" sz="900" baseline="0" dirty="0" smtClean="0">
                <a:latin typeface="+mn-lt"/>
              </a:rPr>
              <a:t>, Inc. - B.O.L.T. Training -</a:t>
            </a:r>
            <a:endParaRPr lang="en-US" sz="900" dirty="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87752" y="2057400"/>
            <a:ext cx="8915400" cy="14721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1" baseline="0">
                <a:solidFill>
                  <a:srgbClr val="345528"/>
                </a:solidFill>
                <a:latin typeface="+mn-lt"/>
                <a:cs typeface="Aharoni" panose="02010803020104030203" pitchFamily="2" charset="-79"/>
              </a:defRPr>
            </a:lvl1pPr>
          </a:lstStyle>
          <a:p>
            <a:pPr lvl="0"/>
            <a:r>
              <a:rPr lang="en-US" dirty="0" smtClean="0"/>
              <a:t>Insert Section Name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7752" y="3529584"/>
            <a:ext cx="8915400" cy="859536"/>
          </a:xfrm>
        </p:spPr>
        <p:txBody>
          <a:bodyPr>
            <a:no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dirty="0" smtClean="0"/>
              <a:t>Insert Section Name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9239189-DE14-45BF-BAC5-92F6BF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0152" y="6126480"/>
            <a:ext cx="1143000" cy="374904"/>
          </a:xfr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15-MAY-18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2623" y="6135624"/>
            <a:ext cx="5212080" cy="365125"/>
          </a:xfrm>
        </p:spPr>
        <p:txBody>
          <a:bodyPr lIns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Lesson 14 - Issuing Initial Disclosures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587753" y="6125999"/>
            <a:ext cx="2386582" cy="369332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r>
              <a:rPr lang="en-US" sz="900" dirty="0" smtClean="0">
                <a:latin typeface="+mn-lt"/>
              </a:rPr>
              <a:t>Mountain West Financial</a:t>
            </a:r>
            <a:r>
              <a:rPr lang="en-US" sz="900" baseline="0" dirty="0" smtClean="0">
                <a:latin typeface="+mn-lt"/>
              </a:rPr>
              <a:t>, Inc. - B.O.L.T. Training -</a:t>
            </a:r>
            <a:endParaRPr lang="en-US" sz="900" dirty="0">
              <a:latin typeface="+mn-lt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2587752" y="4800600"/>
            <a:ext cx="8915400" cy="566928"/>
          </a:xfrm>
        </p:spPr>
        <p:txBody>
          <a:bodyPr anchor="b" anchorCtr="0">
            <a:noAutofit/>
          </a:bodyPr>
          <a:lstStyle>
            <a:lvl1pPr marL="0" indent="0">
              <a:buNone/>
              <a:defRPr sz="2400" b="1" baseline="0">
                <a:solidFill>
                  <a:srgbClr val="40404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Instructions Here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245477" y="5367527"/>
            <a:ext cx="8257675" cy="758472"/>
          </a:xfrm>
        </p:spPr>
        <p:txBody>
          <a:bodyPr lIns="0">
            <a:no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Instructions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587625" y="630936"/>
            <a:ext cx="8915400" cy="3858768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2587625" y="5367528"/>
            <a:ext cx="657852" cy="493776"/>
          </a:xfrm>
        </p:spPr>
        <p:txBody>
          <a:bodyPr rIns="0">
            <a:noAutofit/>
          </a:bodyPr>
          <a:lstStyle>
            <a:lvl1pPr marL="0" indent="0">
              <a:buNone/>
              <a:defRPr sz="1800" b="1" baseline="0">
                <a:solidFill>
                  <a:srgbClr val="8DC63F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00-A.</a:t>
            </a:r>
          </a:p>
        </p:txBody>
      </p:sp>
    </p:spTree>
    <p:extLst>
      <p:ext uri="{BB962C8B-B14F-4D97-AF65-F5344CB8AC3E}">
        <p14:creationId xmlns:p14="http://schemas.microsoft.com/office/powerpoint/2010/main" val="414188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ORTAN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96896" y="621792"/>
            <a:ext cx="8915400" cy="128016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3600" b="1" dirty="0" smtClean="0">
                <a:solidFill>
                  <a:srgbClr val="345528"/>
                </a:solidFill>
                <a:latin typeface="+mn-lt"/>
                <a:cs typeface="Aharoni" panose="02010803020104030203" pitchFamily="2" charset="-79"/>
              </a:rPr>
              <a:t>Important</a:t>
            </a:r>
            <a:r>
              <a:rPr lang="en-US" sz="3600" b="1" baseline="0" dirty="0" smtClean="0">
                <a:solidFill>
                  <a:srgbClr val="345528"/>
                </a:solidFill>
                <a:latin typeface="+mn-lt"/>
                <a:cs typeface="Aharoni" panose="02010803020104030203" pitchFamily="2" charset="-79"/>
              </a:rPr>
              <a:t> Information</a:t>
            </a:r>
            <a:endParaRPr lang="en-US" sz="3600" b="1" dirty="0">
              <a:solidFill>
                <a:srgbClr val="345528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0152" y="6126480"/>
            <a:ext cx="1143000" cy="374904"/>
          </a:xfr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15-MAY-18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2623" y="6135624"/>
            <a:ext cx="5212080" cy="365125"/>
          </a:xfrm>
        </p:spPr>
        <p:txBody>
          <a:bodyPr lIns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Lesson 14 - Issuing Initial Disclosures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587753" y="6125999"/>
            <a:ext cx="2386582" cy="369332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r>
              <a:rPr lang="en-US" sz="900" dirty="0" smtClean="0">
                <a:latin typeface="+mn-lt"/>
              </a:rPr>
              <a:t>Mountain West Financial</a:t>
            </a:r>
            <a:r>
              <a:rPr lang="en-US" sz="900" baseline="0" dirty="0" smtClean="0">
                <a:latin typeface="+mn-lt"/>
              </a:rPr>
              <a:t>, Inc. - B.O.L.T. Training -</a:t>
            </a:r>
            <a:endParaRPr lang="en-US" sz="9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2587752" y="2130552"/>
            <a:ext cx="8915400" cy="3776472"/>
          </a:xfrm>
        </p:spPr>
        <p:txBody>
          <a:bodyPr>
            <a:noAutofit/>
          </a:bodyPr>
          <a:lstStyle>
            <a:lvl1pPr marL="228600" indent="-228600">
              <a:buClr>
                <a:srgbClr val="8DC63F"/>
              </a:buClr>
              <a:buFont typeface="Arial" panose="020B0604020202020204" pitchFamily="34" charset="0"/>
              <a:buChar char="•"/>
              <a:defRPr sz="1800" baseline="0"/>
            </a:lvl1pPr>
            <a:lvl2pPr marL="685800" indent="-228600">
              <a:buClr>
                <a:srgbClr val="8DC63F"/>
              </a:buClr>
              <a:buFont typeface="Arial" panose="020B0604020202020204" pitchFamily="34" charset="0"/>
              <a:buChar char="•"/>
              <a:defRPr sz="1600" baseline="0"/>
            </a:lvl2pPr>
            <a:lvl3pPr marL="1143000" indent="-228600">
              <a:buClr>
                <a:srgbClr val="8DC63F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rgbClr val="8DC63F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8DC63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Insert Training Topics Here</a:t>
            </a:r>
          </a:p>
          <a:p>
            <a:pPr lvl="1"/>
            <a:r>
              <a:rPr lang="en-US" dirty="0" smtClean="0"/>
              <a:t>Insert Training Topics Here</a:t>
            </a:r>
          </a:p>
          <a:p>
            <a:pPr lvl="2"/>
            <a:r>
              <a:rPr lang="en-US" dirty="0" smtClean="0"/>
              <a:t>Insert Training Topics Here</a:t>
            </a:r>
          </a:p>
          <a:p>
            <a:pPr lvl="3"/>
            <a:r>
              <a:rPr lang="en-US" dirty="0" smtClean="0"/>
              <a:t>Insert Training Topics Here</a:t>
            </a:r>
          </a:p>
          <a:p>
            <a:pPr lvl="4"/>
            <a:r>
              <a:rPr lang="en-US" dirty="0" smtClean="0"/>
              <a:t>Insert Training Topics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7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0152" y="6126480"/>
            <a:ext cx="1143000" cy="374904"/>
          </a:xfr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15-MAY-18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2623" y="6135624"/>
            <a:ext cx="5212080" cy="365125"/>
          </a:xfrm>
        </p:spPr>
        <p:txBody>
          <a:bodyPr lIns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Lesson 14 - Issuing Initial Disclosures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587753" y="6125999"/>
            <a:ext cx="2386582" cy="369332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r>
              <a:rPr lang="en-US" sz="900" dirty="0" smtClean="0">
                <a:latin typeface="+mn-lt"/>
              </a:rPr>
              <a:t>Mountain West Financial</a:t>
            </a:r>
            <a:r>
              <a:rPr lang="en-US" sz="900" baseline="0" dirty="0" smtClean="0">
                <a:latin typeface="+mn-lt"/>
              </a:rPr>
              <a:t>, Inc. - B.O.L.T. Training -</a:t>
            </a:r>
            <a:endParaRPr lang="en-US" sz="9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2587752" y="2130552"/>
            <a:ext cx="8915400" cy="3776472"/>
          </a:xfrm>
        </p:spPr>
        <p:txBody>
          <a:bodyPr>
            <a:noAutofit/>
          </a:bodyPr>
          <a:lstStyle>
            <a:lvl1pPr>
              <a:buClr>
                <a:srgbClr val="8DC63F"/>
              </a:buClr>
              <a:defRPr sz="1800" baseline="0"/>
            </a:lvl1pPr>
            <a:lvl2pPr>
              <a:buClr>
                <a:srgbClr val="8DC63F"/>
              </a:buClr>
              <a:defRPr sz="1600" baseline="0"/>
            </a:lvl2pPr>
            <a:lvl3pPr>
              <a:buClr>
                <a:srgbClr val="8DC63F"/>
              </a:buClr>
              <a:defRPr sz="1600"/>
            </a:lvl3pPr>
            <a:lvl4pPr>
              <a:buClr>
                <a:srgbClr val="8DC63F"/>
              </a:buClr>
              <a:defRPr sz="1600"/>
            </a:lvl4pPr>
            <a:lvl5pPr>
              <a:buClr>
                <a:srgbClr val="8DC63F"/>
              </a:buClr>
              <a:defRPr sz="1600"/>
            </a:lvl5pPr>
          </a:lstStyle>
          <a:p>
            <a:pPr lvl="0"/>
            <a:r>
              <a:rPr lang="en-US" dirty="0" smtClean="0"/>
              <a:t>Insert Training Topics Here</a:t>
            </a:r>
          </a:p>
          <a:p>
            <a:pPr lvl="1"/>
            <a:r>
              <a:rPr lang="en-US" dirty="0" smtClean="0"/>
              <a:t>Insert Training Topics Here</a:t>
            </a:r>
          </a:p>
          <a:p>
            <a:pPr lvl="2"/>
            <a:r>
              <a:rPr lang="en-US" dirty="0" smtClean="0"/>
              <a:t>Insert Training Topics Here</a:t>
            </a:r>
          </a:p>
          <a:p>
            <a:pPr lvl="3"/>
            <a:r>
              <a:rPr lang="en-US" dirty="0" smtClean="0"/>
              <a:t>Insert Training Topics Here</a:t>
            </a:r>
          </a:p>
          <a:p>
            <a:pPr lvl="4"/>
            <a:r>
              <a:rPr lang="en-US" dirty="0" smtClean="0"/>
              <a:t>Insert Training Topics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96896" y="621792"/>
            <a:ext cx="8915400" cy="128016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 b="1" baseline="0">
                <a:solidFill>
                  <a:srgbClr val="345528"/>
                </a:solidFill>
                <a:latin typeface="+mn-lt"/>
                <a:cs typeface="Aharoni" panose="02010803020104030203" pitchFamily="2" charset="-79"/>
              </a:defRPr>
            </a:lvl1pPr>
          </a:lstStyle>
          <a:p>
            <a:pPr lvl="0"/>
            <a:r>
              <a:rPr lang="en-US" dirty="0" smtClean="0"/>
              <a:t>Insert Training Topic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4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0152" y="6126480"/>
            <a:ext cx="1143000" cy="374904"/>
          </a:xfr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15-MAY-18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2623" y="6135624"/>
            <a:ext cx="5212080" cy="365125"/>
          </a:xfrm>
        </p:spPr>
        <p:txBody>
          <a:bodyPr lIns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Lesson 14 - Issuing Initial Disclosures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87753" y="6125999"/>
            <a:ext cx="2386582" cy="369332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r>
              <a:rPr lang="en-US" sz="900" dirty="0" smtClean="0">
                <a:latin typeface="+mn-lt"/>
              </a:rPr>
              <a:t>Mountain West Financial</a:t>
            </a:r>
            <a:r>
              <a:rPr lang="en-US" sz="900" baseline="0" dirty="0" smtClean="0">
                <a:latin typeface="+mn-lt"/>
              </a:rPr>
              <a:t>, Inc. - B.O.L.T. Training -</a:t>
            </a:r>
            <a:endParaRPr lang="en-US" sz="900" dirty="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87752" y="2057400"/>
            <a:ext cx="8915400" cy="14721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1" baseline="0">
                <a:solidFill>
                  <a:srgbClr val="345528"/>
                </a:solidFill>
                <a:latin typeface="+mn-lt"/>
                <a:cs typeface="Aharoni" panose="02010803020104030203" pitchFamily="2" charset="-79"/>
              </a:defRPr>
            </a:lvl1pPr>
          </a:lstStyle>
          <a:p>
            <a:pPr lvl="0"/>
            <a:r>
              <a:rPr lang="en-US" dirty="0" smtClean="0"/>
              <a:t>For Further () Assistance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7752" y="3529583"/>
            <a:ext cx="8915400" cy="2596415"/>
          </a:xfrm>
        </p:spPr>
        <p:txBody>
          <a:bodyPr>
            <a:no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dirty="0" smtClean="0"/>
              <a:t>Please contact our () Department at: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PHONE: 909-793-1500</a:t>
            </a:r>
          </a:p>
          <a:p>
            <a:pPr lvl="0"/>
            <a:r>
              <a:rPr lang="en-US" dirty="0" smtClean="0"/>
              <a:t>EMAIL: BrokerSupport@mwfinc.com</a:t>
            </a:r>
          </a:p>
          <a:p>
            <a:pPr lvl="0"/>
            <a:r>
              <a:rPr lang="en-US" dirty="0" smtClean="0"/>
              <a:t>LIVE CHAT: Available in B.O.L.T.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FOR VIE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0152" y="6126480"/>
            <a:ext cx="1143000" cy="374904"/>
          </a:xfr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15-MAY-18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2623" y="6135624"/>
            <a:ext cx="5212080" cy="365125"/>
          </a:xfrm>
        </p:spPr>
        <p:txBody>
          <a:bodyPr lIns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Lesson 14 - Issuing Initial Disclosures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87752" y="2057400"/>
            <a:ext cx="8915400" cy="147218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sz="5300" dirty="0" smtClean="0">
                <a:solidFill>
                  <a:srgbClr val="34552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FOR VIEWING</a:t>
            </a:r>
            <a:endParaRPr lang="en-US" sz="5300" dirty="0">
              <a:solidFill>
                <a:srgbClr val="345528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587752" y="3529583"/>
            <a:ext cx="8915400" cy="859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For further B.O.L.T. Training, please visit https://www.mwfwholesale.com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587753" y="6125999"/>
            <a:ext cx="2386582" cy="369332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r>
              <a:rPr lang="en-US" sz="900" dirty="0" smtClean="0">
                <a:latin typeface="+mn-lt"/>
              </a:rPr>
              <a:t>Mountain West Financial</a:t>
            </a:r>
            <a:r>
              <a:rPr lang="en-US" sz="900" baseline="0" dirty="0" smtClean="0">
                <a:latin typeface="+mn-lt"/>
              </a:rPr>
              <a:t>, Inc. - B.O.L.T. Training -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062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15-MAY-18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Lesson 14 - Issuing Initial Disclosures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9189-DE14-45BF-BAC5-92F6BF145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200" dirty="0" smtClean="0">
                <a:latin typeface="Calibri" panose="020F0502020204030204" pitchFamily="34" charset="0"/>
              </a:rPr>
              <a:t>Lesson 23 – Price and Register </a:t>
            </a:r>
            <a:r>
              <a:rPr lang="en-US" sz="2200" dirty="0" smtClean="0">
                <a:latin typeface="Calibri" panose="020F0502020204030204" pitchFamily="34" charset="0"/>
              </a:rPr>
              <a:t>CalHFA, </a:t>
            </a:r>
            <a:r>
              <a:rPr lang="en-US" sz="2200" dirty="0" err="1" smtClean="0">
                <a:latin typeface="Calibri" panose="020F0502020204030204" pitchFamily="34" charset="0"/>
              </a:rPr>
              <a:t>CalPLUS</a:t>
            </a:r>
            <a:r>
              <a:rPr lang="en-US" sz="2200" dirty="0" smtClean="0">
                <a:latin typeface="Calibri" panose="020F0502020204030204" pitchFamily="34" charset="0"/>
              </a:rPr>
              <a:t>, </a:t>
            </a:r>
            <a:r>
              <a:rPr lang="en-US" sz="2200" dirty="0" err="1" smtClean="0">
                <a:latin typeface="Calibri" panose="020F0502020204030204" pitchFamily="34" charset="0"/>
              </a:rPr>
              <a:t>MyHome</a:t>
            </a:r>
            <a:r>
              <a:rPr lang="en-US" sz="2200" dirty="0" smtClean="0">
                <a:latin typeface="Calibri" panose="020F0502020204030204" pitchFamily="34" charset="0"/>
              </a:rPr>
              <a:t> &amp; Zip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15-MAY-18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14 - Issuing Initial 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Enter Loan amount for </a:t>
            </a:r>
            <a:r>
              <a:rPr lang="en-US" dirty="0" err="1" smtClean="0">
                <a:latin typeface="Calibri" panose="020F0502020204030204" pitchFamily="34" charset="0"/>
              </a:rPr>
              <a:t>MyHome</a:t>
            </a:r>
            <a:r>
              <a:rPr lang="en-US" dirty="0" smtClean="0">
                <a:latin typeface="Calibri" panose="020F0502020204030204" pitchFamily="34" charset="0"/>
              </a:rPr>
              <a:t> in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Financing field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endParaRPr lang="en-US" dirty="0"/>
          </a:p>
        </p:txBody>
      </p:sp>
      <p:pic>
        <p:nvPicPr>
          <p:cNvPr id="5" name="Picture Placeholder 4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5" b="14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29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Set Loan Originator to “Borrower Paid”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Enter comp percent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" name="Picture Placeholder 13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05" y="1324618"/>
            <a:ext cx="8764069" cy="2616761"/>
          </a:xfrm>
        </p:spPr>
      </p:pic>
    </p:spTree>
    <p:extLst>
      <p:ext uri="{BB962C8B-B14F-4D97-AF65-F5344CB8AC3E}">
        <p14:creationId xmlns:p14="http://schemas.microsoft.com/office/powerpoint/2010/main" val="16038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</a:rPr>
              <a:t>obtain Conventional programs</a:t>
            </a:r>
            <a:r>
              <a:rPr lang="en-US" dirty="0" smtClean="0">
                <a:latin typeface="Calibri" panose="020F0502020204030204" pitchFamily="34" charset="0"/>
              </a:rPr>
              <a:t>, set </a:t>
            </a:r>
            <a:r>
              <a:rPr lang="en-US" dirty="0">
                <a:latin typeface="Calibri" panose="020F0502020204030204" pitchFamily="34" charset="0"/>
              </a:rPr>
              <a:t>the PMI Type to “Borrower Paid </a:t>
            </a:r>
            <a:r>
              <a:rPr lang="en-US" dirty="0" smtClean="0">
                <a:latin typeface="Calibri" panose="020F0502020204030204" pitchFamily="34" charset="0"/>
              </a:rPr>
              <a:t>Monthly”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7.</a:t>
            </a:r>
            <a:endParaRPr lang="en-US" dirty="0"/>
          </a:p>
        </p:txBody>
      </p:sp>
      <p:pic>
        <p:nvPicPr>
          <p:cNvPr id="10" name="Picture Placeholder 9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63" y="273806"/>
            <a:ext cx="6479901" cy="4517169"/>
          </a:xfrm>
        </p:spPr>
      </p:pic>
    </p:spTree>
    <p:extLst>
      <p:ext uri="{BB962C8B-B14F-4D97-AF65-F5344CB8AC3E}">
        <p14:creationId xmlns:p14="http://schemas.microsoft.com/office/powerpoint/2010/main" val="7967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Price (located at the top and bottom of the pricing screen)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Picture Placeholder 9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58165"/>
            <a:ext cx="7029341" cy="4722415"/>
          </a:xfrm>
        </p:spPr>
      </p:pic>
    </p:spTree>
    <p:extLst>
      <p:ext uri="{BB962C8B-B14F-4D97-AF65-F5344CB8AC3E}">
        <p14:creationId xmlns:p14="http://schemas.microsoft.com/office/powerpoint/2010/main" val="30050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Select “go </a:t>
            </a:r>
            <a:r>
              <a:rPr lang="en-US" dirty="0">
                <a:latin typeface="Calibri" panose="020F0502020204030204" pitchFamily="34" charset="0"/>
              </a:rPr>
              <a:t>to 2nd lien" for the 1stCalPLUS lien program you </a:t>
            </a:r>
            <a:r>
              <a:rPr lang="en-US" dirty="0" smtClean="0">
                <a:latin typeface="Calibri" panose="020F0502020204030204" pitchFamily="34" charset="0"/>
              </a:rPr>
              <a:t>want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9.</a:t>
            </a:r>
            <a:endParaRPr lang="en-US" dirty="0"/>
          </a:p>
        </p:txBody>
      </p:sp>
      <p:pic>
        <p:nvPicPr>
          <p:cNvPr id="10" name="Picture Placeholder 9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33" y="2014647"/>
            <a:ext cx="9933910" cy="917739"/>
          </a:xfrm>
        </p:spPr>
      </p:pic>
    </p:spTree>
    <p:extLst>
      <p:ext uri="{BB962C8B-B14F-4D97-AF65-F5344CB8AC3E}">
        <p14:creationId xmlns:p14="http://schemas.microsoft.com/office/powerpoint/2010/main" val="33459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10.</a:t>
            </a:r>
            <a:endParaRPr lang="en-US" dirty="0"/>
          </a:p>
        </p:txBody>
      </p:sp>
      <p:pic>
        <p:nvPicPr>
          <p:cNvPr id="13" name="Picture Placeholder 12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59" y="1655694"/>
            <a:ext cx="10066568" cy="2537933"/>
          </a:xfrm>
        </p:spPr>
      </p:pic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45477" y="5367527"/>
            <a:ext cx="8257675" cy="75847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When the second lien program results screen appears, select “register” for the </a:t>
            </a:r>
            <a:r>
              <a:rPr lang="en-US" dirty="0" err="1">
                <a:latin typeface="Calibri" panose="020F0502020204030204" pitchFamily="34" charset="0"/>
              </a:rPr>
              <a:t>MyHome</a:t>
            </a:r>
            <a:r>
              <a:rPr lang="en-US" dirty="0">
                <a:latin typeface="Calibri" panose="020F0502020204030204" pitchFamily="34" charset="0"/>
              </a:rPr>
              <a:t> 2ndTD </a:t>
            </a:r>
            <a:r>
              <a:rPr lang="en-US" dirty="0" smtClean="0">
                <a:latin typeface="Calibri" panose="020F0502020204030204" pitchFamily="34" charset="0"/>
              </a:rPr>
              <a:t>program.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Once loans are registered, proceed to the “Order Services” tab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11.</a:t>
            </a:r>
            <a:endParaRPr lang="en-US" dirty="0"/>
          </a:p>
        </p:txBody>
      </p:sp>
      <p:pic>
        <p:nvPicPr>
          <p:cNvPr id="7" name="Picture Placeholder 6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91559"/>
            <a:ext cx="7896444" cy="4547218"/>
          </a:xfrm>
        </p:spPr>
      </p:pic>
    </p:spTree>
    <p:extLst>
      <p:ext uri="{BB962C8B-B14F-4D97-AF65-F5344CB8AC3E}">
        <p14:creationId xmlns:p14="http://schemas.microsoft.com/office/powerpoint/2010/main" val="11231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Go to “Other Services” tab and click on “Create Zip 3</a:t>
            </a:r>
            <a:r>
              <a:rPr lang="en-US" baseline="30000" dirty="0" smtClean="0">
                <a:latin typeface="Calibri" panose="020F0502020204030204" pitchFamily="34" charset="0"/>
              </a:rPr>
              <a:t>RD</a:t>
            </a:r>
            <a:r>
              <a:rPr lang="en-US" dirty="0" smtClean="0">
                <a:latin typeface="Calibri" panose="020F0502020204030204" pitchFamily="34" charset="0"/>
              </a:rPr>
              <a:t>”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12.</a:t>
            </a:r>
            <a:endParaRPr lang="en-US" dirty="0"/>
          </a:p>
        </p:txBody>
      </p:sp>
      <p:pic>
        <p:nvPicPr>
          <p:cNvPr id="12" name="Picture Placeholder 11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30" y="224405"/>
            <a:ext cx="6355146" cy="4415930"/>
          </a:xfrm>
        </p:spPr>
      </p:pic>
    </p:spTree>
    <p:extLst>
      <p:ext uri="{BB962C8B-B14F-4D97-AF65-F5344CB8AC3E}">
        <p14:creationId xmlns:p14="http://schemas.microsoft.com/office/powerpoint/2010/main" val="21783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Pop up window to create Zip 3rd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Confirm Zip Loan amount and click “Create Loan” 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13.</a:t>
            </a:r>
            <a:endParaRPr lang="en-US" dirty="0"/>
          </a:p>
        </p:txBody>
      </p:sp>
      <p:pic>
        <p:nvPicPr>
          <p:cNvPr id="9" name="Picture Placeholder 8" descr="Screen Clippi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8992"/>
          <a:stretch/>
        </p:blipFill>
        <p:spPr>
          <a:xfrm>
            <a:off x="2587625" y="677137"/>
            <a:ext cx="8915400" cy="3858768"/>
          </a:xfrm>
        </p:spPr>
      </p:pic>
    </p:spTree>
    <p:extLst>
      <p:ext uri="{BB962C8B-B14F-4D97-AF65-F5344CB8AC3E}">
        <p14:creationId xmlns:p14="http://schemas.microsoft.com/office/powerpoint/2010/main" val="7938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Zip 3</a:t>
            </a:r>
            <a:r>
              <a:rPr lang="en-US" baseline="30000" dirty="0" smtClean="0"/>
              <a:t>rd</a:t>
            </a:r>
            <a:r>
              <a:rPr lang="en-US" dirty="0" smtClean="0"/>
              <a:t> has been created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Click “OK” to close window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14.</a:t>
            </a:r>
            <a:endParaRPr lang="en-US" dirty="0"/>
          </a:p>
        </p:txBody>
      </p:sp>
      <p:pic>
        <p:nvPicPr>
          <p:cNvPr id="10" name="Picture Placeholder 9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" b="8119"/>
          <a:stretch>
            <a:fillRect/>
          </a:stretch>
        </p:blipFill>
        <p:spPr>
          <a:xfrm>
            <a:off x="2587625" y="865188"/>
            <a:ext cx="8915400" cy="3859212"/>
          </a:xfrm>
        </p:spPr>
      </p:pic>
    </p:spTree>
    <p:extLst>
      <p:ext uri="{BB962C8B-B14F-4D97-AF65-F5344CB8AC3E}">
        <p14:creationId xmlns:p14="http://schemas.microsoft.com/office/powerpoint/2010/main" val="21062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06-Feb-20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Lesson 23 – </a:t>
            </a:r>
            <a:r>
              <a:rPr lang="en-US" dirty="0" err="1" smtClean="0"/>
              <a:t>CalHFA</a:t>
            </a:r>
            <a:r>
              <a:rPr lang="en-US" dirty="0" smtClean="0"/>
              <a:t> </a:t>
            </a:r>
            <a:r>
              <a:rPr lang="en-US" dirty="0" err="1" smtClean="0"/>
              <a:t>CalPLUS</a:t>
            </a:r>
            <a:r>
              <a:rPr lang="en-US" dirty="0" smtClean="0"/>
              <a:t> </a:t>
            </a:r>
            <a:r>
              <a:rPr lang="en-US" dirty="0" err="1" smtClean="0"/>
              <a:t>MyHome</a:t>
            </a:r>
            <a:r>
              <a:rPr lang="en-US" dirty="0" smtClean="0"/>
              <a:t> &amp; Zip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Pricing and Registering </a:t>
            </a:r>
            <a:r>
              <a:rPr lang="en-US" dirty="0" smtClean="0"/>
              <a:t>CalHFA, </a:t>
            </a:r>
            <a:r>
              <a:rPr lang="en-US" dirty="0" err="1" smtClean="0"/>
              <a:t>CalPLUS</a:t>
            </a:r>
            <a:r>
              <a:rPr lang="en-US" dirty="0" smtClean="0"/>
              <a:t>, </a:t>
            </a:r>
            <a:r>
              <a:rPr lang="en-US" dirty="0" err="1" smtClean="0"/>
              <a:t>MyHome</a:t>
            </a:r>
            <a:r>
              <a:rPr lang="en-US" dirty="0" smtClean="0"/>
              <a:t> &amp; Zip</a:t>
            </a:r>
          </a:p>
          <a:p>
            <a:r>
              <a:rPr lang="en-US" dirty="0" smtClean="0"/>
              <a:t>Disclosure Process for </a:t>
            </a:r>
            <a:r>
              <a:rPr lang="en-US" dirty="0" smtClean="0"/>
              <a:t>CalHFA, </a:t>
            </a:r>
            <a:r>
              <a:rPr lang="en-US" dirty="0" err="1" smtClean="0"/>
              <a:t>CalPLUS</a:t>
            </a:r>
            <a:r>
              <a:rPr lang="en-US" dirty="0" smtClean="0"/>
              <a:t>, </a:t>
            </a:r>
            <a:r>
              <a:rPr lang="en-US" dirty="0" err="1" smtClean="0"/>
              <a:t>MyHome</a:t>
            </a:r>
            <a:r>
              <a:rPr lang="en-US" dirty="0" smtClean="0"/>
              <a:t> &amp; Zip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45477" y="5368008"/>
            <a:ext cx="8257675" cy="75847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Proceed to Disclosures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15.</a:t>
            </a:r>
            <a:endParaRPr lang="en-US" dirty="0"/>
          </a:p>
        </p:txBody>
      </p:sp>
      <p:pic>
        <p:nvPicPr>
          <p:cNvPr id="10" name="Picture Placeholder 9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04" y="298282"/>
            <a:ext cx="5358195" cy="4442554"/>
          </a:xfrm>
        </p:spPr>
      </p:pic>
    </p:spTree>
    <p:extLst>
      <p:ext uri="{BB962C8B-B14F-4D97-AF65-F5344CB8AC3E}">
        <p14:creationId xmlns:p14="http://schemas.microsoft.com/office/powerpoint/2010/main" val="34340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Order Initial Loan Estimate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 Slides 7 – 18  in Lesson 14: Issuing Initial Disclosures </a:t>
            </a:r>
            <a:endParaRPr lang="en-US" dirty="0"/>
          </a:p>
        </p:txBody>
      </p:sp>
      <p:pic>
        <p:nvPicPr>
          <p:cNvPr id="8" name="Picture Placeholder 7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478415"/>
            <a:ext cx="8382800" cy="405749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After Initial Disclosure for 1</a:t>
            </a:r>
            <a:r>
              <a:rPr lang="en-US" baseline="30000" dirty="0" smtClean="0"/>
              <a:t>st</a:t>
            </a:r>
            <a:r>
              <a:rPr lang="en-US" dirty="0" smtClean="0"/>
              <a:t> are issued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Proceed back to Pipeline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17.</a:t>
            </a:r>
            <a:endParaRPr lang="en-US" dirty="0"/>
          </a:p>
        </p:txBody>
      </p:sp>
      <p:pic>
        <p:nvPicPr>
          <p:cNvPr id="7" name="Picture Placeholder 6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17" y="275703"/>
            <a:ext cx="5862692" cy="4524897"/>
          </a:xfrm>
        </p:spPr>
      </p:pic>
    </p:spTree>
    <p:extLst>
      <p:ext uri="{BB962C8B-B14F-4D97-AF65-F5344CB8AC3E}">
        <p14:creationId xmlns:p14="http://schemas.microsoft.com/office/powerpoint/2010/main" val="45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Locate and Click on 2</a:t>
            </a:r>
            <a:r>
              <a:rPr lang="en-US" baseline="30000" dirty="0" smtClean="0"/>
              <a:t>nd</a:t>
            </a:r>
            <a:r>
              <a:rPr lang="en-US" dirty="0" smtClean="0"/>
              <a:t> loan number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18.</a:t>
            </a:r>
            <a:endParaRPr lang="en-US" dirty="0"/>
          </a:p>
        </p:txBody>
      </p:sp>
      <p:pic>
        <p:nvPicPr>
          <p:cNvPr id="9" name="Picture Placeholder 8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r="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59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Proceed to Disclosures</a:t>
            </a:r>
            <a:endParaRPr lang="en-US" dirty="0"/>
          </a:p>
        </p:txBody>
      </p:sp>
      <p:pic>
        <p:nvPicPr>
          <p:cNvPr id="8" name="Picture Placeholder 7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21" y="168046"/>
            <a:ext cx="4939723" cy="462774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Order Initial Loan Estimate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 Slides 7 – 18  in Lesson 14: Issuing Initial Disclosures </a:t>
            </a:r>
            <a:endParaRPr lang="en-US" dirty="0"/>
          </a:p>
        </p:txBody>
      </p:sp>
      <p:pic>
        <p:nvPicPr>
          <p:cNvPr id="8" name="Picture Placeholder 7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478415"/>
            <a:ext cx="8382800" cy="405749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After Initial </a:t>
            </a:r>
            <a:r>
              <a:rPr lang="en-US" dirty="0" smtClean="0"/>
              <a:t>Disclosures </a:t>
            </a:r>
            <a:r>
              <a:rPr lang="en-US" dirty="0" smtClean="0"/>
              <a:t>for 2</a:t>
            </a:r>
            <a:r>
              <a:rPr lang="en-US" baseline="30000" dirty="0" smtClean="0"/>
              <a:t>nd</a:t>
            </a:r>
            <a:r>
              <a:rPr lang="en-US" dirty="0" smtClean="0"/>
              <a:t> are issued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Proceed back to Pipeline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21.</a:t>
            </a:r>
            <a:endParaRPr lang="en-US" dirty="0"/>
          </a:p>
        </p:txBody>
      </p:sp>
      <p:pic>
        <p:nvPicPr>
          <p:cNvPr id="9" name="Picture Placeholder 8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51" y="155829"/>
            <a:ext cx="5817546" cy="4563250"/>
          </a:xfrm>
        </p:spPr>
      </p:pic>
    </p:spTree>
    <p:extLst>
      <p:ext uri="{BB962C8B-B14F-4D97-AF65-F5344CB8AC3E}">
        <p14:creationId xmlns:p14="http://schemas.microsoft.com/office/powerpoint/2010/main" val="14962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Locate and Click on 3rd loan number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22.</a:t>
            </a:r>
            <a:endParaRPr lang="en-US" dirty="0"/>
          </a:p>
        </p:txBody>
      </p:sp>
      <p:pic>
        <p:nvPicPr>
          <p:cNvPr id="8" name="Picture Placeholder 7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28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Proceed to Disclosures</a:t>
            </a:r>
            <a:endParaRPr lang="en-US" dirty="0"/>
          </a:p>
        </p:txBody>
      </p:sp>
      <p:pic>
        <p:nvPicPr>
          <p:cNvPr id="8" name="Picture Placeholder 7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21" y="168046"/>
            <a:ext cx="4939723" cy="462774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Order Initial Loan Estimate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 Slides 7 – 18  in Lesson 14: Issuing Initial Disclosures </a:t>
            </a:r>
            <a:endParaRPr lang="en-US" dirty="0"/>
          </a:p>
        </p:txBody>
      </p:sp>
      <p:pic>
        <p:nvPicPr>
          <p:cNvPr id="8" name="Picture Placeholder 7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478415"/>
            <a:ext cx="8382800" cy="405749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Price </a:t>
            </a:r>
            <a:r>
              <a:rPr lang="en-US" dirty="0"/>
              <a:t>and </a:t>
            </a:r>
            <a:r>
              <a:rPr lang="en-US" dirty="0" smtClean="0"/>
              <a:t>Register: CalHFA, </a:t>
            </a:r>
            <a:r>
              <a:rPr lang="en-US" dirty="0" err="1" smtClean="0"/>
              <a:t>CalPLUS</a:t>
            </a:r>
            <a:r>
              <a:rPr lang="en-US" dirty="0" smtClean="0"/>
              <a:t>, </a:t>
            </a:r>
            <a:r>
              <a:rPr lang="en-US" dirty="0" err="1"/>
              <a:t>MyHome</a:t>
            </a:r>
            <a:r>
              <a:rPr lang="en-US" dirty="0"/>
              <a:t> &amp; </a:t>
            </a:r>
            <a:r>
              <a:rPr lang="en-US" dirty="0" smtClean="0"/>
              <a:t>Zip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Loans waiting for </a:t>
            </a:r>
            <a:r>
              <a:rPr lang="en-US" dirty="0" smtClean="0"/>
              <a:t>Initial </a:t>
            </a:r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You can see the </a:t>
            </a:r>
            <a:r>
              <a:rPr lang="en-US" dirty="0" smtClean="0"/>
              <a:t>3 </a:t>
            </a:r>
            <a:r>
              <a:rPr lang="en-US" dirty="0" smtClean="0"/>
              <a:t>loans waiting for signatures in the “Initial Disc Waiting For Signatures” Pipeline</a:t>
            </a:r>
            <a:endParaRPr lang="en-US" dirty="0"/>
          </a:p>
        </p:txBody>
      </p:sp>
      <p:pic>
        <p:nvPicPr>
          <p:cNvPr id="8" name="Picture Placeholder 7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r="67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15-MAY-18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14 - Issuing Initial 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Best Practice to complete prior to pricing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Ensure Interview </a:t>
            </a:r>
            <a:r>
              <a:rPr lang="en-US" dirty="0"/>
              <a:t>D</a:t>
            </a:r>
            <a:r>
              <a:rPr lang="en-US" dirty="0" smtClean="0"/>
              <a:t>ate “lock” is unlocked.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00-A.</a:t>
            </a:r>
          </a:p>
          <a:p>
            <a:endParaRPr lang="en-US" dirty="0"/>
          </a:p>
        </p:txBody>
      </p:sp>
      <p:pic>
        <p:nvPicPr>
          <p:cNvPr id="10" name="Picture Placeholder 9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5" b="6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32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Best Practice to complete prior to </a:t>
            </a:r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 Disclosures screen, confirm Estimated Closing date is accurate</a:t>
            </a:r>
            <a:endParaRPr lang="en-US" dirty="0"/>
          </a:p>
        </p:txBody>
      </p:sp>
      <p:pic>
        <p:nvPicPr>
          <p:cNvPr id="8" name="Picture Placeholder 7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b="8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00-B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06-Feb-20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pricing screen, confirm borrower is a First Time Home Buyer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endParaRPr lang="en-US" dirty="0"/>
          </a:p>
        </p:txBody>
      </p:sp>
      <p:pic>
        <p:nvPicPr>
          <p:cNvPr id="7" name="Picture Placeholder 6" descr="Screen Clippi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1" b="751"/>
          <a:stretch/>
        </p:blipFill>
        <p:spPr>
          <a:xfrm>
            <a:off x="2368550" y="469900"/>
            <a:ext cx="8915400" cy="3859213"/>
          </a:xfrm>
        </p:spPr>
      </p:pic>
    </p:spTree>
    <p:extLst>
      <p:ext uri="{BB962C8B-B14F-4D97-AF65-F5344CB8AC3E}">
        <p14:creationId xmlns:p14="http://schemas.microsoft.com/office/powerpoint/2010/main" val="20164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 pricing screen on Property &amp; Loan info tab, enter Appraised </a:t>
            </a:r>
            <a:r>
              <a:rPr lang="en-US" dirty="0" smtClean="0">
                <a:latin typeface="Calibri" panose="020F0502020204030204" pitchFamily="34" charset="0"/>
              </a:rPr>
              <a:t>value and </a:t>
            </a:r>
            <a:r>
              <a:rPr lang="en-US" dirty="0" smtClean="0">
                <a:latin typeface="Calibri" panose="020F0502020204030204" pitchFamily="34" charset="0"/>
              </a:rPr>
              <a:t>Sales Price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Placeholder 6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1" b="10261"/>
          <a:stretch>
            <a:fillRect/>
          </a:stretch>
        </p:blipFill>
        <p:spPr>
          <a:xfrm>
            <a:off x="2587625" y="658813"/>
            <a:ext cx="8915400" cy="3857625"/>
          </a:xfrm>
        </p:spPr>
      </p:pic>
    </p:spTree>
    <p:extLst>
      <p:ext uri="{BB962C8B-B14F-4D97-AF65-F5344CB8AC3E}">
        <p14:creationId xmlns:p14="http://schemas.microsoft.com/office/powerpoint/2010/main" val="32626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Select “</a:t>
            </a:r>
            <a:r>
              <a:rPr lang="en-US" b="1" dirty="0">
                <a:latin typeface="Calibri" panose="020F0502020204030204" pitchFamily="34" charset="0"/>
              </a:rPr>
              <a:t>Y</a:t>
            </a:r>
            <a:r>
              <a:rPr lang="en-US" b="1" dirty="0" smtClean="0">
                <a:latin typeface="Calibri" panose="020F0502020204030204" pitchFamily="34" charset="0"/>
              </a:rPr>
              <a:t>es” for 2</a:t>
            </a:r>
            <a:r>
              <a:rPr lang="en-US" b="1" baseline="30000" dirty="0" smtClean="0">
                <a:latin typeface="Calibri" panose="020F0502020204030204" pitchFamily="34" charset="0"/>
              </a:rPr>
              <a:t>nd</a:t>
            </a:r>
            <a:r>
              <a:rPr lang="en-US" b="1" dirty="0" smtClean="0">
                <a:latin typeface="Calibri" panose="020F0502020204030204" pitchFamily="34" charset="0"/>
              </a:rPr>
              <a:t> Financing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9" name="Picture Placeholder 8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69" y="495858"/>
            <a:ext cx="6904366" cy="4588206"/>
          </a:xfrm>
        </p:spPr>
      </p:pic>
    </p:spTree>
    <p:extLst>
      <p:ext uri="{BB962C8B-B14F-4D97-AF65-F5344CB8AC3E}">
        <p14:creationId xmlns:p14="http://schemas.microsoft.com/office/powerpoint/2010/main" val="1489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06-Feb-20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23 – </a:t>
            </a:r>
            <a:r>
              <a:rPr lang="en-US" dirty="0" err="1"/>
              <a:t>CalHFA</a:t>
            </a:r>
            <a:r>
              <a:rPr lang="en-US" dirty="0"/>
              <a:t> </a:t>
            </a:r>
            <a:r>
              <a:rPr lang="en-US" dirty="0" err="1"/>
              <a:t>CalPLUS</a:t>
            </a:r>
            <a:r>
              <a:rPr lang="en-US" dirty="0"/>
              <a:t> </a:t>
            </a:r>
            <a:r>
              <a:rPr lang="en-US" dirty="0" err="1"/>
              <a:t>MyHome</a:t>
            </a:r>
            <a:r>
              <a:rPr lang="en-US" dirty="0"/>
              <a:t> &amp; Zip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Insert LTV % of the first lien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Placeholder 8" descr="Screen Clippi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5" b="217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48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.O.L.T. TRAINING">
  <a:themeElements>
    <a:clrScheme name="LENDINGQB TRAINING COLORS">
      <a:dk1>
        <a:srgbClr val="7F7F7F"/>
      </a:dk1>
      <a:lt1>
        <a:srgbClr val="FFFFFF"/>
      </a:lt1>
      <a:dk2>
        <a:srgbClr val="345528"/>
      </a:dk2>
      <a:lt2>
        <a:srgbClr val="FFFFFF"/>
      </a:lt2>
      <a:accent1>
        <a:srgbClr val="8DC63F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345528"/>
      </a:accent6>
      <a:hlink>
        <a:srgbClr val="8DC63F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705</Words>
  <Application>Microsoft Office PowerPoint</Application>
  <PresentationFormat>Widescreen</PresentationFormat>
  <Paragraphs>133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B.O.L.T.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Matthew</dc:creator>
  <cp:lastModifiedBy>Dayles, Dayna</cp:lastModifiedBy>
  <cp:revision>141</cp:revision>
  <dcterms:created xsi:type="dcterms:W3CDTF">2017-09-14T15:09:48Z</dcterms:created>
  <dcterms:modified xsi:type="dcterms:W3CDTF">2020-03-05T01:19:18Z</dcterms:modified>
</cp:coreProperties>
</file>