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handoutMasterIdLst>
    <p:handoutMasterId r:id="rId18"/>
  </p:handoutMasterIdLst>
  <p:sldIdLst>
    <p:sldId id="256" r:id="rId2"/>
    <p:sldId id="257" r:id="rId3"/>
    <p:sldId id="297" r:id="rId4"/>
    <p:sldId id="258" r:id="rId5"/>
    <p:sldId id="279" r:id="rId6"/>
    <p:sldId id="259" r:id="rId7"/>
    <p:sldId id="298" r:id="rId8"/>
    <p:sldId id="299" r:id="rId9"/>
    <p:sldId id="300" r:id="rId10"/>
    <p:sldId id="301" r:id="rId11"/>
    <p:sldId id="302" r:id="rId12"/>
    <p:sldId id="303" r:id="rId13"/>
    <p:sldId id="290" r:id="rId14"/>
    <p:sldId id="291" r:id="rId15"/>
    <p:sldId id="277" r:id="rId16"/>
  </p:sldIdLst>
  <p:sldSz cx="9144000" cy="6858000" type="screen4x3"/>
  <p:notesSz cx="7086600" cy="9429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73DB622-2239-43C6-8808-35E2A62D866D}">
          <p14:sldIdLst>
            <p14:sldId id="256"/>
            <p14:sldId id="257"/>
            <p14:sldId id="297"/>
            <p14:sldId id="258"/>
            <p14:sldId id="279"/>
            <p14:sldId id="259"/>
            <p14:sldId id="298"/>
            <p14:sldId id="299"/>
            <p14:sldId id="300"/>
            <p14:sldId id="301"/>
            <p14:sldId id="302"/>
            <p14:sldId id="303"/>
            <p14:sldId id="290"/>
            <p14:sldId id="291"/>
            <p14:sldId id="2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70">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55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46" autoAdjust="0"/>
    <p:restoredTop sz="94660"/>
  </p:normalViewPr>
  <p:slideViewPr>
    <p:cSldViewPr>
      <p:cViewPr varScale="1">
        <p:scale>
          <a:sx n="97" d="100"/>
          <a:sy n="97" d="100"/>
        </p:scale>
        <p:origin x="96"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650" y="-78"/>
      </p:cViewPr>
      <p:guideLst>
        <p:guide orient="horz" pos="2970"/>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71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71488"/>
          </a:xfrm>
          <a:prstGeom prst="rect">
            <a:avLst/>
          </a:prstGeom>
        </p:spPr>
        <p:txBody>
          <a:bodyPr vert="horz" lIns="91440" tIns="45720" rIns="91440" bIns="45720" rtlCol="0"/>
          <a:lstStyle>
            <a:lvl1pPr algn="r">
              <a:defRPr sz="1200"/>
            </a:lvl1pPr>
          </a:lstStyle>
          <a:p>
            <a:fld id="{2FDFBC61-2FC4-4314-84E9-0D21711D47B2}" type="datetimeFigureOut">
              <a:rPr lang="en-US" smtClean="0"/>
              <a:t>12/19/2018</a:t>
            </a:fld>
            <a:endParaRPr lang="en-US"/>
          </a:p>
        </p:txBody>
      </p:sp>
      <p:sp>
        <p:nvSpPr>
          <p:cNvPr id="4" name="Footer Placeholder 3"/>
          <p:cNvSpPr>
            <a:spLocks noGrp="1"/>
          </p:cNvSpPr>
          <p:nvPr>
            <p:ph type="ftr" sz="quarter" idx="2"/>
          </p:nvPr>
        </p:nvSpPr>
        <p:spPr>
          <a:xfrm>
            <a:off x="0" y="8956675"/>
            <a:ext cx="3070225" cy="4714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956675"/>
            <a:ext cx="3070225" cy="471488"/>
          </a:xfrm>
          <a:prstGeom prst="rect">
            <a:avLst/>
          </a:prstGeom>
        </p:spPr>
        <p:txBody>
          <a:bodyPr vert="horz" lIns="91440" tIns="45720" rIns="91440" bIns="45720" rtlCol="0" anchor="b"/>
          <a:lstStyle>
            <a:lvl1pPr algn="r">
              <a:defRPr sz="1200"/>
            </a:lvl1pPr>
          </a:lstStyle>
          <a:p>
            <a:fld id="{FB33BB5C-1AE4-42A8-B352-8D594FFF1C44}" type="slidenum">
              <a:rPr lang="en-US" smtClean="0"/>
              <a:t>‹#›</a:t>
            </a:fld>
            <a:endParaRPr lang="en-US"/>
          </a:p>
        </p:txBody>
      </p:sp>
    </p:spTree>
    <p:extLst>
      <p:ext uri="{BB962C8B-B14F-4D97-AF65-F5344CB8AC3E}">
        <p14:creationId xmlns:p14="http://schemas.microsoft.com/office/powerpoint/2010/main" val="2261429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71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71488"/>
          </a:xfrm>
          <a:prstGeom prst="rect">
            <a:avLst/>
          </a:prstGeom>
        </p:spPr>
        <p:txBody>
          <a:bodyPr vert="horz" lIns="91440" tIns="45720" rIns="91440" bIns="45720" rtlCol="0"/>
          <a:lstStyle>
            <a:lvl1pPr algn="r">
              <a:defRPr sz="1200"/>
            </a:lvl1pPr>
          </a:lstStyle>
          <a:p>
            <a:fld id="{68431919-768D-45D4-B120-A0F6B5F22418}" type="datetimeFigureOut">
              <a:rPr lang="en-US" smtClean="0"/>
              <a:t>12/19/2018</a:t>
            </a:fld>
            <a:endParaRPr lang="en-US"/>
          </a:p>
        </p:txBody>
      </p:sp>
      <p:sp>
        <p:nvSpPr>
          <p:cNvPr id="4" name="Slide Image Placeholder 3"/>
          <p:cNvSpPr>
            <a:spLocks noGrp="1" noRot="1" noChangeAspect="1"/>
          </p:cNvSpPr>
          <p:nvPr>
            <p:ph type="sldImg" idx="2"/>
          </p:nvPr>
        </p:nvSpPr>
        <p:spPr>
          <a:xfrm>
            <a:off x="1185863" y="708025"/>
            <a:ext cx="4714875" cy="35353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479925"/>
            <a:ext cx="5670550" cy="42433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56675"/>
            <a:ext cx="3070225" cy="4714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956675"/>
            <a:ext cx="3070225" cy="471488"/>
          </a:xfrm>
          <a:prstGeom prst="rect">
            <a:avLst/>
          </a:prstGeom>
        </p:spPr>
        <p:txBody>
          <a:bodyPr vert="horz" lIns="91440" tIns="45720" rIns="91440" bIns="45720" rtlCol="0" anchor="b"/>
          <a:lstStyle>
            <a:lvl1pPr algn="r">
              <a:defRPr sz="1200"/>
            </a:lvl1pPr>
          </a:lstStyle>
          <a:p>
            <a:fld id="{0698FAFB-A941-4F1F-BA7F-AFBBA1960AED}" type="slidenum">
              <a:rPr lang="en-US" smtClean="0"/>
              <a:t>‹#›</a:t>
            </a:fld>
            <a:endParaRPr lang="en-US"/>
          </a:p>
        </p:txBody>
      </p:sp>
    </p:spTree>
    <p:extLst>
      <p:ext uri="{BB962C8B-B14F-4D97-AF65-F5344CB8AC3E}">
        <p14:creationId xmlns:p14="http://schemas.microsoft.com/office/powerpoint/2010/main" val="297949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accent5">
                    <a:lumMod val="50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EF4D41-D62E-49A3-8735-63E1D7DCF662}"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
        <p:nvSpPr>
          <p:cNvPr id="7" name="Rectangle 6"/>
          <p:cNvSpPr/>
          <p:nvPr userDrawn="1"/>
        </p:nvSpPr>
        <p:spPr>
          <a:xfrm>
            <a:off x="8458200" y="0"/>
            <a:ext cx="685800" cy="6858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8458200" y="5486400"/>
            <a:ext cx="685800" cy="685800"/>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EF4D41-D62E-49A3-8735-63E1D7DCF662}"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EF4D41-D62E-49A3-8735-63E1D7DCF662}"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1EF4D41-D62E-49A3-8735-63E1D7DCF662}"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EF4D41-D62E-49A3-8735-63E1D7DCF662}"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EF4D41-D62E-49A3-8735-63E1D7DCF662}" type="datetimeFigureOut">
              <a:rPr lang="en-US" smtClean="0"/>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EF4D41-D62E-49A3-8735-63E1D7DCF662}" type="datetimeFigureOut">
              <a:rPr lang="en-US" smtClean="0"/>
              <a:t>12/19/2018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EF4D41-D62E-49A3-8735-63E1D7DCF662}" type="datetimeFigureOut">
              <a:rPr lang="en-US" smtClean="0"/>
              <a:t>12/19/2018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F4D41-D62E-49A3-8735-63E1D7DCF662}" type="datetimeFigureOut">
              <a:rPr lang="en-US" smtClean="0"/>
              <a:t>12/19/2018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EF4D41-D62E-49A3-8735-63E1D7DCF662}" type="datetimeFigureOut">
              <a:rPr lang="en-US" smtClean="0"/>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1EF4D41-D62E-49A3-8735-63E1D7DCF662}" type="datetimeFigureOut">
              <a:rPr lang="en-US" smtClean="0"/>
              <a:t>12/19/2018</a:t>
            </a:fld>
            <a:endParaRPr lang="en-US"/>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1EF4D41-D62E-49A3-8735-63E1D7DCF662}" type="datetimeFigureOut">
              <a:rPr lang="en-US" smtClean="0"/>
              <a:t>12/19/2018</a:t>
            </a:fld>
            <a:endParaRPr lang="en-US"/>
          </a:p>
        </p:txBody>
      </p:sp>
      <p:sp>
        <p:nvSpPr>
          <p:cNvPr id="9" name="Rectangle 8"/>
          <p:cNvSpPr/>
          <p:nvPr userDrawn="1"/>
        </p:nvSpPr>
        <p:spPr>
          <a:xfrm>
            <a:off x="457200" y="1554481"/>
            <a:ext cx="7696200" cy="45719"/>
          </a:xfrm>
          <a:prstGeom prst="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473678" y="5486400"/>
            <a:ext cx="654844" cy="654844"/>
          </a:xfrm>
          <a:prstGeom prst="rect">
            <a:avLst/>
          </a:prstGeom>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l" defTabSz="914400" rtl="0" eaLnBrk="1" latinLnBrk="0" hangingPunct="1">
        <a:spcBef>
          <a:spcPct val="0"/>
        </a:spcBef>
        <a:buNone/>
        <a:defRPr sz="4600" b="1" kern="1200" cap="none" spc="-100" baseline="0">
          <a:ln>
            <a:noFill/>
          </a:ln>
          <a:solidFill>
            <a:schemeClr val="accent2">
              <a:lumMod val="50000"/>
            </a:schemeClr>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wfwholesale.com/index.php/marketing-porta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fhamortgagesource.com/fha-mortgage-insurance-explain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2743200"/>
          </a:xfrm>
        </p:spPr>
        <p:txBody>
          <a:bodyPr anchor="ctr"/>
          <a:lstStyle/>
          <a:p>
            <a:pPr algn="ctr"/>
            <a:r>
              <a:rPr lang="en-US" sz="4300" dirty="0" smtClean="0"/>
              <a:t/>
            </a:r>
            <a:br>
              <a:rPr lang="en-US" sz="4300" dirty="0" smtClean="0"/>
            </a:br>
            <a:r>
              <a:rPr lang="en-US" sz="4300" dirty="0" smtClean="0"/>
              <a:t>FHA 203h Disaster Loan </a:t>
            </a:r>
            <a:endParaRPr lang="en-US" sz="4300" b="1" dirty="0">
              <a:solidFill>
                <a:schemeClr val="tx1"/>
              </a:solidFill>
            </a:endParaRPr>
          </a:p>
        </p:txBody>
      </p:sp>
      <p:sp>
        <p:nvSpPr>
          <p:cNvPr id="3" name="Subtitle 2"/>
          <p:cNvSpPr>
            <a:spLocks noGrp="1"/>
          </p:cNvSpPr>
          <p:nvPr>
            <p:ph type="subTitle" idx="1"/>
          </p:nvPr>
        </p:nvSpPr>
        <p:spPr>
          <a:xfrm>
            <a:off x="762000" y="5257800"/>
            <a:ext cx="6461760" cy="1447800"/>
          </a:xfrm>
        </p:spPr>
        <p:txBody>
          <a:bodyPr>
            <a:normAutofit fontScale="85000" lnSpcReduction="20000"/>
          </a:bodyPr>
          <a:lstStyle/>
          <a:p>
            <a:endParaRPr lang="en-US" sz="2400" b="1" dirty="0" smtClean="0">
              <a:solidFill>
                <a:schemeClr val="accent3"/>
              </a:solidFill>
            </a:endParaRPr>
          </a:p>
          <a:p>
            <a:r>
              <a:rPr lang="en-US" sz="2400" b="1" dirty="0" smtClean="0">
                <a:solidFill>
                  <a:schemeClr val="accent3"/>
                </a:solidFill>
              </a:rPr>
              <a:t>Presented </a:t>
            </a:r>
            <a:r>
              <a:rPr lang="en-US" sz="2400" b="1" dirty="0">
                <a:solidFill>
                  <a:schemeClr val="accent3"/>
                </a:solidFill>
              </a:rPr>
              <a:t>by: </a:t>
            </a:r>
            <a:r>
              <a:rPr lang="en-US" sz="2400" b="1" dirty="0" smtClean="0">
                <a:solidFill>
                  <a:schemeClr val="accent3"/>
                </a:solidFill>
              </a:rPr>
              <a:t>Kelly </a:t>
            </a:r>
            <a:r>
              <a:rPr lang="en-US" sz="2400" b="1" dirty="0" smtClean="0">
                <a:solidFill>
                  <a:schemeClr val="accent3"/>
                </a:solidFill>
              </a:rPr>
              <a:t>M. </a:t>
            </a:r>
            <a:r>
              <a:rPr lang="en-US" sz="2400" b="1" dirty="0" smtClean="0">
                <a:solidFill>
                  <a:schemeClr val="accent3"/>
                </a:solidFill>
              </a:rPr>
              <a:t>Smith with Guest VP of </a:t>
            </a:r>
            <a:r>
              <a:rPr lang="en-US" sz="2400" b="1" dirty="0" smtClean="0">
                <a:solidFill>
                  <a:schemeClr val="accent3"/>
                </a:solidFill>
              </a:rPr>
              <a:t>Operations </a:t>
            </a:r>
            <a:r>
              <a:rPr lang="en-US" sz="2400" b="1" dirty="0" smtClean="0">
                <a:solidFill>
                  <a:schemeClr val="accent3"/>
                </a:solidFill>
              </a:rPr>
              <a:t>Paul Isola </a:t>
            </a:r>
          </a:p>
          <a:p>
            <a:r>
              <a:rPr lang="en-US" sz="1800" b="1" dirty="0" smtClean="0">
                <a:solidFill>
                  <a:schemeClr val="accent3"/>
                </a:solidFill>
              </a:rPr>
              <a:t>Account Executive NORCAL</a:t>
            </a:r>
          </a:p>
          <a:p>
            <a:r>
              <a:rPr lang="en-US" sz="1800" b="1" dirty="0" smtClean="0">
                <a:solidFill>
                  <a:schemeClr val="accent3"/>
                </a:solidFill>
              </a:rPr>
              <a:t>Kelly.smith@mwfinc.com</a:t>
            </a:r>
            <a:endParaRPr lang="en-US" sz="1800" b="1" dirty="0">
              <a:solidFill>
                <a:schemeClr val="accent3"/>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66751"/>
            <a:ext cx="7924800" cy="2171649"/>
          </a:xfrm>
          <a:prstGeom prst="rect">
            <a:avLst/>
          </a:prstGeom>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203(h) Loan Eligibility </a:t>
            </a: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b="1" dirty="0" smtClean="0"/>
              <a:t>Are Gift funds allowed?</a:t>
            </a:r>
          </a:p>
          <a:p>
            <a:r>
              <a:rPr lang="en-US" dirty="0"/>
              <a:t>Are Allowed for FICOS 600+ </a:t>
            </a:r>
          </a:p>
          <a:p>
            <a:r>
              <a:rPr lang="en-US" dirty="0"/>
              <a:t>Are Not Allowed for FICOS 500- 599. 	</a:t>
            </a:r>
          </a:p>
          <a:p>
            <a:pPr marL="114300" indent="0">
              <a:buNone/>
            </a:pPr>
            <a:r>
              <a:rPr lang="en-US" dirty="0"/>
              <a:t>	</a:t>
            </a:r>
          </a:p>
          <a:p>
            <a:pPr marL="114300" indent="0">
              <a:buNone/>
            </a:pPr>
            <a:r>
              <a:rPr lang="en-US" b="1" dirty="0" smtClean="0"/>
              <a:t>What if my borrower has late mortgage payments?</a:t>
            </a:r>
          </a:p>
          <a:p>
            <a:pPr marL="114300" indent="0">
              <a:buNone/>
            </a:pPr>
            <a:r>
              <a:rPr lang="en-US" dirty="0"/>
              <a:t>Mountain West Financial may </a:t>
            </a:r>
            <a:r>
              <a:rPr lang="en-US" dirty="0" smtClean="0"/>
              <a:t>overlook </a:t>
            </a:r>
            <a:r>
              <a:rPr lang="en-US" dirty="0"/>
              <a:t>any late payments </a:t>
            </a:r>
            <a:r>
              <a:rPr lang="en-US" dirty="0" smtClean="0"/>
              <a:t>for a  </a:t>
            </a:r>
            <a:r>
              <a:rPr lang="en-US" dirty="0"/>
              <a:t>previous obligation on a Property that was destroyed or damaged in a disaster </a:t>
            </a:r>
            <a:r>
              <a:rPr lang="en-US" dirty="0" smtClean="0"/>
              <a:t>when all of the following are met:</a:t>
            </a:r>
          </a:p>
          <a:p>
            <a:pPr>
              <a:buFont typeface="Wingdings" panose="05000000000000000000" pitchFamily="2" charset="2"/>
              <a:buChar char="q"/>
            </a:pPr>
            <a:r>
              <a:rPr lang="en-US" dirty="0" smtClean="0"/>
              <a:t>the </a:t>
            </a:r>
            <a:r>
              <a:rPr lang="en-US" dirty="0"/>
              <a:t>late payment </a:t>
            </a:r>
            <a:r>
              <a:rPr lang="en-US" dirty="0" smtClean="0"/>
              <a:t>was </a:t>
            </a:r>
            <a:r>
              <a:rPr lang="en-US" dirty="0"/>
              <a:t>a </a:t>
            </a:r>
            <a:r>
              <a:rPr lang="en-US" dirty="0" smtClean="0"/>
              <a:t>direct result </a:t>
            </a:r>
            <a:r>
              <a:rPr lang="en-US" dirty="0"/>
              <a:t>of the disaster </a:t>
            </a:r>
            <a:endParaRPr lang="en-US" dirty="0" smtClean="0"/>
          </a:p>
          <a:p>
            <a:pPr>
              <a:buFont typeface="Wingdings" panose="05000000000000000000" pitchFamily="2" charset="2"/>
              <a:buChar char="q"/>
            </a:pPr>
            <a:r>
              <a:rPr lang="en-US" dirty="0" smtClean="0"/>
              <a:t>Borrower </a:t>
            </a:r>
            <a:r>
              <a:rPr lang="en-US" dirty="0"/>
              <a:t>was not more than one </a:t>
            </a:r>
            <a:r>
              <a:rPr lang="en-US" dirty="0" smtClean="0"/>
              <a:t>(1) month </a:t>
            </a:r>
            <a:r>
              <a:rPr lang="en-US" dirty="0"/>
              <a:t>delinquent </a:t>
            </a:r>
            <a:r>
              <a:rPr lang="en-US" dirty="0" smtClean="0"/>
              <a:t>on mortgage </a:t>
            </a:r>
            <a:r>
              <a:rPr lang="en-US" dirty="0"/>
              <a:t>at the time of the </a:t>
            </a:r>
            <a:r>
              <a:rPr lang="en-US" dirty="0" smtClean="0"/>
              <a:t>disaster</a:t>
            </a:r>
          </a:p>
          <a:p>
            <a:pPr>
              <a:buFont typeface="Wingdings" panose="05000000000000000000" pitchFamily="2" charset="2"/>
              <a:buChar char="q"/>
            </a:pPr>
            <a:r>
              <a:rPr lang="en-US" dirty="0" smtClean="0"/>
              <a:t>Borrower </a:t>
            </a:r>
            <a:r>
              <a:rPr lang="en-US" dirty="0" smtClean="0"/>
              <a:t>has </a:t>
            </a:r>
            <a:r>
              <a:rPr lang="en-US" dirty="0"/>
              <a:t>not had more than one 30 day late in the prior 12 months of the disaster. 	</a:t>
            </a:r>
          </a:p>
          <a:p>
            <a:pPr marL="114300" indent="0">
              <a:buNone/>
            </a:pPr>
            <a:endParaRPr lang="en-US" b="1" dirty="0" smtClean="0"/>
          </a:p>
          <a:p>
            <a:pPr marL="114300" indent="0">
              <a:buNone/>
            </a:pPr>
            <a:r>
              <a:rPr lang="en-US" dirty="0"/>
              <a:t>	</a:t>
            </a:r>
          </a:p>
          <a:p>
            <a:pPr marL="114300" indent="0">
              <a:buNone/>
            </a:pPr>
            <a:r>
              <a:rPr lang="en-US" dirty="0"/>
              <a:t>	</a:t>
            </a:r>
          </a:p>
          <a:p>
            <a:endParaRPr lang="en-US" dirty="0"/>
          </a:p>
        </p:txBody>
      </p:sp>
    </p:spTree>
    <p:extLst>
      <p:ext uri="{BB962C8B-B14F-4D97-AF65-F5344CB8AC3E}">
        <p14:creationId xmlns:p14="http://schemas.microsoft.com/office/powerpoint/2010/main" val="404670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203(h) Loan Eligibility </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b="1" dirty="0" smtClean="0"/>
              <a:t>How do we verify employment and income if </a:t>
            </a:r>
            <a:r>
              <a:rPr lang="en-US" b="1" dirty="0" smtClean="0"/>
              <a:t>the </a:t>
            </a:r>
            <a:r>
              <a:rPr lang="en-US" b="1" dirty="0" smtClean="0"/>
              <a:t>company </a:t>
            </a:r>
            <a:r>
              <a:rPr lang="en-US" b="1" dirty="0" smtClean="0"/>
              <a:t>was impacted by disaster? </a:t>
            </a:r>
            <a:endParaRPr lang="en-US" b="1" dirty="0" smtClean="0"/>
          </a:p>
          <a:p>
            <a:pPr lvl="1"/>
            <a:r>
              <a:rPr lang="en-US" dirty="0" smtClean="0"/>
              <a:t>If </a:t>
            </a:r>
            <a:r>
              <a:rPr lang="en-US" dirty="0"/>
              <a:t>prior employment cannot be verified because records were destroyed by the disaster, and the Borrower is in the same/similar field, then FHA will accept W2’s and </a:t>
            </a:r>
            <a:r>
              <a:rPr lang="en-US" dirty="0" smtClean="0"/>
              <a:t>tax return transcripts from </a:t>
            </a:r>
            <a:r>
              <a:rPr lang="en-US" dirty="0"/>
              <a:t>the Internal Revenue Service (IRS) to confirm prior employment and income. </a:t>
            </a:r>
          </a:p>
          <a:p>
            <a:pPr lvl="1"/>
            <a:r>
              <a:rPr lang="en-US" dirty="0"/>
              <a:t>Mountain West Financial may also use short-term employment obtained following the disaster in the calculation of Effective income. 	</a:t>
            </a:r>
          </a:p>
          <a:p>
            <a:pPr marL="114300" indent="0">
              <a:buNone/>
            </a:pPr>
            <a:endParaRPr lang="en-US" b="1" dirty="0" smtClean="0"/>
          </a:p>
          <a:p>
            <a:pPr marL="114300" indent="0">
              <a:buNone/>
            </a:pPr>
            <a:endParaRPr lang="en-US" b="1" dirty="0" smtClean="0"/>
          </a:p>
          <a:p>
            <a:pPr marL="114300" indent="0">
              <a:buNone/>
            </a:pPr>
            <a:r>
              <a:rPr lang="en-US" dirty="0"/>
              <a:t>	</a:t>
            </a:r>
          </a:p>
          <a:p>
            <a:pPr marL="114300" indent="0">
              <a:buNone/>
            </a:pPr>
            <a:r>
              <a:rPr lang="en-US" dirty="0"/>
              <a:t>	</a:t>
            </a:r>
          </a:p>
          <a:p>
            <a:endParaRPr lang="en-US" dirty="0"/>
          </a:p>
        </p:txBody>
      </p:sp>
    </p:spTree>
    <p:extLst>
      <p:ext uri="{BB962C8B-B14F-4D97-AF65-F5344CB8AC3E}">
        <p14:creationId xmlns:p14="http://schemas.microsoft.com/office/powerpoint/2010/main" val="2187878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203(h) Loan Eligibility </a:t>
            </a:r>
            <a:endParaRPr lang="en-US" dirty="0"/>
          </a:p>
        </p:txBody>
      </p:sp>
      <p:sp>
        <p:nvSpPr>
          <p:cNvPr id="3" name="Content Placeholder 2"/>
          <p:cNvSpPr>
            <a:spLocks noGrp="1"/>
          </p:cNvSpPr>
          <p:nvPr>
            <p:ph idx="1"/>
          </p:nvPr>
        </p:nvSpPr>
        <p:spPr/>
        <p:txBody>
          <a:bodyPr>
            <a:normAutofit/>
          </a:bodyPr>
          <a:lstStyle/>
          <a:p>
            <a:pPr marL="114300" indent="0">
              <a:buNone/>
            </a:pPr>
            <a:endParaRPr lang="en-US" b="1" dirty="0" smtClean="0"/>
          </a:p>
          <a:p>
            <a:pPr marL="114300" indent="0">
              <a:buNone/>
            </a:pPr>
            <a:r>
              <a:rPr lang="en-US" b="1" dirty="0" smtClean="0"/>
              <a:t>What if </a:t>
            </a:r>
            <a:r>
              <a:rPr lang="en-US" b="1" dirty="0" smtClean="0"/>
              <a:t>the borrower owns </a:t>
            </a:r>
            <a:r>
              <a:rPr lang="en-US" b="1" dirty="0" smtClean="0"/>
              <a:t>other property?</a:t>
            </a:r>
          </a:p>
          <a:p>
            <a:r>
              <a:rPr lang="en-US" dirty="0"/>
              <a:t>The maximum number of properties financed for FHA borrowers with all lenders is </a:t>
            </a:r>
            <a:r>
              <a:rPr lang="en-US" dirty="0" smtClean="0"/>
              <a:t>four(4). </a:t>
            </a:r>
            <a:r>
              <a:rPr lang="en-US" dirty="0"/>
              <a:t>The maximum of </a:t>
            </a:r>
            <a:r>
              <a:rPr lang="en-US" dirty="0" smtClean="0"/>
              <a:t>4 financed </a:t>
            </a:r>
            <a:r>
              <a:rPr lang="en-US" dirty="0"/>
              <a:t>properties includes the subject property along with any other financed mortgages, conventional or government. This applies to all occupying and non-occupying </a:t>
            </a:r>
            <a:r>
              <a:rPr lang="en-US" dirty="0" smtClean="0"/>
              <a:t>borrowers. </a:t>
            </a:r>
            <a:r>
              <a:rPr lang="en-US" dirty="0"/>
              <a:t>	</a:t>
            </a:r>
          </a:p>
          <a:p>
            <a:endParaRPr lang="en-US" dirty="0"/>
          </a:p>
          <a:p>
            <a:pPr marL="114300" indent="0">
              <a:buNone/>
            </a:pPr>
            <a:endParaRPr lang="en-US" b="1" dirty="0" smtClean="0"/>
          </a:p>
          <a:p>
            <a:pPr marL="114300" indent="0">
              <a:buNone/>
            </a:pPr>
            <a:endParaRPr lang="en-US" b="1" dirty="0" smtClean="0"/>
          </a:p>
          <a:p>
            <a:pPr marL="114300" indent="0">
              <a:buNone/>
            </a:pPr>
            <a:r>
              <a:rPr lang="en-US" dirty="0"/>
              <a:t>	</a:t>
            </a:r>
          </a:p>
          <a:p>
            <a:pPr marL="114300" indent="0">
              <a:buNone/>
            </a:pPr>
            <a:r>
              <a:rPr lang="en-US" dirty="0"/>
              <a:t>	</a:t>
            </a:r>
          </a:p>
          <a:p>
            <a:endParaRPr lang="en-US" dirty="0"/>
          </a:p>
        </p:txBody>
      </p:sp>
    </p:spTree>
    <p:extLst>
      <p:ext uri="{BB962C8B-B14F-4D97-AF65-F5344CB8AC3E}">
        <p14:creationId xmlns:p14="http://schemas.microsoft.com/office/powerpoint/2010/main" val="2746439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RESOURCES &amp; MARKETING</a:t>
            </a:r>
            <a:endParaRPr lang="en-US" b="1" dirty="0"/>
          </a:p>
        </p:txBody>
      </p:sp>
      <p:sp>
        <p:nvSpPr>
          <p:cNvPr id="3" name="Content Placeholder 2"/>
          <p:cNvSpPr>
            <a:spLocks noGrp="1"/>
          </p:cNvSpPr>
          <p:nvPr>
            <p:ph idx="1"/>
          </p:nvPr>
        </p:nvSpPr>
        <p:spPr/>
        <p:txBody>
          <a:bodyPr>
            <a:normAutofit/>
          </a:bodyPr>
          <a:lstStyle/>
          <a:p>
            <a:pPr marL="114300" indent="0">
              <a:buNone/>
            </a:pPr>
            <a:endParaRPr lang="en-US" sz="2000" b="1" cap="all" dirty="0" smtClean="0"/>
          </a:p>
          <a:p>
            <a:pPr marL="114300" indent="0">
              <a:buNone/>
            </a:pPr>
            <a:r>
              <a:rPr lang="en-US" sz="2400" b="1" cap="all" dirty="0" smtClean="0"/>
              <a:t>Mountain </a:t>
            </a:r>
            <a:r>
              <a:rPr lang="en-US" sz="2400" b="1" cap="all" dirty="0" smtClean="0"/>
              <a:t>west has Marketing flyers available to help you spread the word on this product.</a:t>
            </a:r>
          </a:p>
          <a:p>
            <a:pPr marL="114300" indent="0">
              <a:buNone/>
            </a:pPr>
            <a:endParaRPr lang="en-US" sz="2000" b="1" cap="all" dirty="0" smtClean="0"/>
          </a:p>
          <a:p>
            <a:pPr marL="114300" indent="0">
              <a:buNone/>
            </a:pPr>
            <a:r>
              <a:rPr lang="en-US" sz="1800" b="1" cap="all" dirty="0">
                <a:solidFill>
                  <a:srgbClr val="00B0F0"/>
                </a:solidFill>
                <a:hlinkClick r:id="rId2"/>
              </a:rPr>
              <a:t>https://</a:t>
            </a:r>
            <a:r>
              <a:rPr lang="en-US" sz="1800" b="1" cap="all" dirty="0" smtClean="0">
                <a:solidFill>
                  <a:srgbClr val="00B0F0"/>
                </a:solidFill>
                <a:hlinkClick r:id="rId2"/>
              </a:rPr>
              <a:t>mwfwholesale.com/index.php/marketing-portal</a:t>
            </a:r>
            <a:r>
              <a:rPr lang="en-US" sz="1800" b="1" cap="all" dirty="0" smtClean="0">
                <a:solidFill>
                  <a:srgbClr val="00B0F0"/>
                </a:solidFill>
              </a:rPr>
              <a:t> </a:t>
            </a:r>
            <a:endParaRPr lang="en-US" sz="1800" b="1" cap="all" dirty="0">
              <a:solidFill>
                <a:srgbClr val="00B0F0"/>
              </a:solidFill>
            </a:endParaRPr>
          </a:p>
        </p:txBody>
      </p:sp>
    </p:spTree>
    <p:extLst>
      <p:ext uri="{BB962C8B-B14F-4D97-AF65-F5344CB8AC3E}">
        <p14:creationId xmlns:p14="http://schemas.microsoft.com/office/powerpoint/2010/main" val="3536017666"/>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b="1" dirty="0"/>
          </a:p>
        </p:txBody>
      </p:sp>
    </p:spTree>
    <p:extLst>
      <p:ext uri="{BB962C8B-B14F-4D97-AF65-F5344CB8AC3E}">
        <p14:creationId xmlns:p14="http://schemas.microsoft.com/office/powerpoint/2010/main" val="720869391"/>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533400" y="1828800"/>
            <a:ext cx="7620000" cy="4800600"/>
          </a:xfrm>
        </p:spPr>
        <p:txBody>
          <a:bodyPr/>
          <a:lstStyle/>
          <a:p>
            <a:pPr marL="0" indent="0">
              <a:buNone/>
            </a:pPr>
            <a:endParaRPr lang="en-US" dirty="0"/>
          </a:p>
          <a:p>
            <a:pPr marL="114300" indent="0">
              <a:buNone/>
            </a:pPr>
            <a:r>
              <a:rPr lang="en-US" sz="2500" b="1" dirty="0"/>
              <a:t>Thank you for attending today’s presentation!</a:t>
            </a:r>
          </a:p>
          <a:p>
            <a:pPr marL="114300" indent="0">
              <a:buNone/>
            </a:pPr>
            <a:r>
              <a:rPr lang="en-US" sz="2500" b="1" dirty="0" smtClean="0"/>
              <a:t>Contact your Account Executive for more details.</a:t>
            </a:r>
            <a:endParaRPr lang="en-US" sz="2500" b="1" dirty="0"/>
          </a:p>
          <a:p>
            <a:pPr lvl="1"/>
            <a:endParaRPr lang="en-US" sz="2500" b="1" dirty="0" smtClean="0"/>
          </a:p>
          <a:p>
            <a:endParaRPr lang="en-US" sz="2500" b="1" dirty="0"/>
          </a:p>
          <a:p>
            <a:pPr marL="114300" indent="0">
              <a:buNone/>
            </a:pPr>
            <a:endParaRPr lang="en-US" sz="2500" b="1" dirty="0" smtClean="0"/>
          </a:p>
          <a:p>
            <a:endParaRPr lang="en-US" sz="2500"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3399518"/>
            <a:ext cx="1622425"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421827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203h Loan?</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b="1" dirty="0"/>
          </a:p>
          <a:p>
            <a:pPr marL="0" indent="0">
              <a:buNone/>
            </a:pPr>
            <a:r>
              <a:rPr lang="en-US" b="1" dirty="0" smtClean="0"/>
              <a:t> </a:t>
            </a:r>
            <a:r>
              <a:rPr lang="en-US" dirty="0" smtClean="0"/>
              <a:t>The Section </a:t>
            </a:r>
            <a:r>
              <a:rPr lang="en-US" dirty="0"/>
              <a:t>203(h) program </a:t>
            </a:r>
            <a:r>
              <a:rPr lang="en-US" dirty="0" smtClean="0"/>
              <a:t>enables </a:t>
            </a:r>
            <a:r>
              <a:rPr lang="en-US" dirty="0"/>
              <a:t>The Federal Housing Administration (FHA) </a:t>
            </a:r>
            <a:r>
              <a:rPr lang="en-US" dirty="0" smtClean="0"/>
              <a:t>to provide </a:t>
            </a:r>
            <a:r>
              <a:rPr lang="en-US" dirty="0"/>
              <a:t>home financing to victims of a major disaster who have had their homes substantially damaged or </a:t>
            </a:r>
            <a:r>
              <a:rPr lang="en-US" dirty="0" smtClean="0"/>
              <a:t>flooded. </a:t>
            </a:r>
            <a:endParaRPr lang="en-US" b="1" dirty="0" smtClean="0"/>
          </a:p>
        </p:txBody>
      </p:sp>
    </p:spTree>
    <p:extLst>
      <p:ext uri="{BB962C8B-B14F-4D97-AF65-F5344CB8AC3E}">
        <p14:creationId xmlns:p14="http://schemas.microsoft.com/office/powerpoint/2010/main" val="2183774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FHA 203h Purpose</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The </a:t>
            </a:r>
            <a:r>
              <a:rPr lang="en-US" dirty="0"/>
              <a:t>FHA section 203(h) program allows FHA to insure mortgages through approved lenders and </a:t>
            </a:r>
            <a:r>
              <a:rPr lang="en-US" dirty="0" smtClean="0"/>
              <a:t>banks </a:t>
            </a:r>
            <a:r>
              <a:rPr lang="en-US" dirty="0"/>
              <a:t>to victims of a major disaster who have had their homes substantially damaged.</a:t>
            </a:r>
          </a:p>
          <a:p>
            <a:pPr marL="114300" indent="0">
              <a:buNone/>
            </a:pPr>
            <a:r>
              <a:rPr lang="en-US" dirty="0"/>
              <a:t>This program helps victims in </a:t>
            </a:r>
            <a:r>
              <a:rPr lang="en-US" dirty="0" smtClean="0"/>
              <a:t>Presidentially </a:t>
            </a:r>
            <a:r>
              <a:rPr lang="en-US" dirty="0"/>
              <a:t>designated disaster areas recover by making it easier for them to </a:t>
            </a:r>
            <a:r>
              <a:rPr lang="en-US" dirty="0" smtClean="0"/>
              <a:t>obtain </a:t>
            </a:r>
            <a:r>
              <a:rPr lang="en-US" dirty="0"/>
              <a:t>mortgages and become homeowners or re-establish themselves as homeowners.</a:t>
            </a:r>
          </a:p>
          <a:p>
            <a:pPr marL="114300" indent="0">
              <a:buNone/>
            </a:pPr>
            <a:r>
              <a:rPr lang="en-US" dirty="0"/>
              <a:t>The borrower’s application must be submitted to the lender within one (1) year of the President’s declaration of the disaster.</a:t>
            </a:r>
          </a:p>
          <a:p>
            <a:pPr marL="114300" indent="0">
              <a:buNone/>
            </a:pPr>
            <a:r>
              <a:rPr lang="en-US" dirty="0"/>
              <a:t>Any </a:t>
            </a:r>
            <a:r>
              <a:rPr lang="en-US" dirty="0" smtClean="0"/>
              <a:t>home </a:t>
            </a:r>
            <a:r>
              <a:rPr lang="en-US" dirty="0"/>
              <a:t>that been destroyed in a </a:t>
            </a:r>
            <a:r>
              <a:rPr lang="en-US" dirty="0" smtClean="0"/>
              <a:t>Presidentially </a:t>
            </a:r>
            <a:r>
              <a:rPr lang="en-US" dirty="0"/>
              <a:t>declared disaster area is eligible to apply for mortgage insurance under this program whether they owned the home or were renting it.</a:t>
            </a:r>
          </a:p>
          <a:p>
            <a:endParaRPr lang="en-US" dirty="0"/>
          </a:p>
        </p:txBody>
      </p:sp>
    </p:spTree>
    <p:extLst>
      <p:ext uri="{BB962C8B-B14F-4D97-AF65-F5344CB8AC3E}">
        <p14:creationId xmlns:p14="http://schemas.microsoft.com/office/powerpoint/2010/main" val="2935060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FHA 203(h) </a:t>
            </a:r>
            <a:r>
              <a:rPr lang="en-US" sz="3600" dirty="0" smtClean="0"/>
              <a:t>Benefits</a:t>
            </a:r>
            <a:endParaRPr lang="en-US" sz="3600" b="1" dirty="0"/>
          </a:p>
        </p:txBody>
      </p:sp>
      <p:sp>
        <p:nvSpPr>
          <p:cNvPr id="3" name="Content Placeholder 2"/>
          <p:cNvSpPr>
            <a:spLocks noGrp="1"/>
          </p:cNvSpPr>
          <p:nvPr>
            <p:ph idx="1"/>
          </p:nvPr>
        </p:nvSpPr>
        <p:spPr/>
        <p:txBody>
          <a:bodyPr>
            <a:normAutofit lnSpcReduction="10000"/>
          </a:bodyPr>
          <a:lstStyle/>
          <a:p>
            <a:r>
              <a:rPr lang="en-US" dirty="0"/>
              <a:t>Eligible borrowers </a:t>
            </a:r>
            <a:r>
              <a:rPr lang="en-US" dirty="0" smtClean="0"/>
              <a:t>could receive </a:t>
            </a:r>
            <a:r>
              <a:rPr lang="en-US" dirty="0"/>
              <a:t>financing up to 100% of the sales price.</a:t>
            </a:r>
          </a:p>
          <a:p>
            <a:r>
              <a:rPr lang="en-US" dirty="0" smtClean="0"/>
              <a:t>30 </a:t>
            </a:r>
            <a:r>
              <a:rPr lang="en-US" dirty="0"/>
              <a:t>year fixed </a:t>
            </a:r>
            <a:r>
              <a:rPr lang="en-US" dirty="0" smtClean="0"/>
              <a:t>term</a:t>
            </a:r>
          </a:p>
          <a:p>
            <a:r>
              <a:rPr lang="en-US" dirty="0" smtClean="0"/>
              <a:t>High Balance loan amounts available </a:t>
            </a:r>
          </a:p>
          <a:p>
            <a:r>
              <a:rPr lang="en-US" dirty="0" smtClean="0"/>
              <a:t>The </a:t>
            </a:r>
            <a:r>
              <a:rPr lang="en-US" dirty="0"/>
              <a:t>closing cost can be paid by the borrower, </a:t>
            </a:r>
            <a:r>
              <a:rPr lang="en-US" dirty="0" smtClean="0"/>
              <a:t>the seller, </a:t>
            </a:r>
            <a:r>
              <a:rPr lang="en-US" dirty="0"/>
              <a:t>or </a:t>
            </a:r>
            <a:r>
              <a:rPr lang="en-US" dirty="0" smtClean="0"/>
              <a:t>even the lender </a:t>
            </a:r>
            <a:r>
              <a:rPr lang="en-US" dirty="0"/>
              <a:t>via premium pricing.</a:t>
            </a:r>
          </a:p>
          <a:p>
            <a:r>
              <a:rPr lang="en-US" dirty="0"/>
              <a:t>Section 203(h) loans require </a:t>
            </a:r>
            <a:r>
              <a:rPr lang="en-US" dirty="0">
                <a:hlinkClick r:id="rId2"/>
              </a:rPr>
              <a:t>mortgage insurance</a:t>
            </a:r>
            <a:r>
              <a:rPr lang="en-US" dirty="0"/>
              <a:t> premiums (MIP) </a:t>
            </a:r>
            <a:r>
              <a:rPr lang="en-US" dirty="0" smtClean="0"/>
              <a:t>just like regular </a:t>
            </a:r>
            <a:r>
              <a:rPr lang="en-US" dirty="0"/>
              <a:t>FHA loans. This is to be paid as upfront, or most commonly, </a:t>
            </a:r>
            <a:r>
              <a:rPr lang="en-US" dirty="0" smtClean="0"/>
              <a:t>financed into </a:t>
            </a:r>
            <a:r>
              <a:rPr lang="en-US" dirty="0"/>
              <a:t>the borrower’s loan amount</a:t>
            </a:r>
            <a:r>
              <a:rPr lang="en-US" dirty="0" smtClean="0"/>
              <a:t>.</a:t>
            </a:r>
          </a:p>
          <a:p>
            <a:r>
              <a:rPr lang="en-US" dirty="0" smtClean="0"/>
              <a:t>The </a:t>
            </a:r>
            <a:r>
              <a:rPr lang="en-US" dirty="0"/>
              <a:t>Borrower is NOT required to make the Minimum Required Investment (MRI). </a:t>
            </a:r>
          </a:p>
          <a:p>
            <a:r>
              <a:rPr lang="en-US" dirty="0" smtClean="0"/>
              <a:t>The </a:t>
            </a:r>
            <a:r>
              <a:rPr lang="en-US" dirty="0"/>
              <a:t>Maximum </a:t>
            </a:r>
            <a:r>
              <a:rPr lang="en-US" dirty="0" smtClean="0"/>
              <a:t>Loan-to-Value </a:t>
            </a:r>
            <a:r>
              <a:rPr lang="en-US" dirty="0"/>
              <a:t>(LTV) is 100% of the Adjusted </a:t>
            </a:r>
            <a:r>
              <a:rPr lang="en-US" dirty="0" smtClean="0"/>
              <a:t>Loan-to-Value</a:t>
            </a:r>
            <a:r>
              <a:rPr lang="en-US" dirty="0"/>
              <a:t>. </a:t>
            </a:r>
          </a:p>
          <a:p>
            <a:pPr marL="114300" indent="0">
              <a:buNone/>
            </a:pPr>
            <a:r>
              <a:rPr lang="en-US" dirty="0"/>
              <a:t>	</a:t>
            </a:r>
          </a:p>
          <a:p>
            <a:endParaRPr lang="en-US" dirty="0"/>
          </a:p>
          <a:p>
            <a:pPr marL="114300" indent="0">
              <a:buNone/>
            </a:pPr>
            <a:endParaRPr lang="en-US" dirty="0"/>
          </a:p>
        </p:txBody>
      </p:sp>
    </p:spTree>
    <p:extLst>
      <p:ext uri="{BB962C8B-B14F-4D97-AF65-F5344CB8AC3E}">
        <p14:creationId xmlns:p14="http://schemas.microsoft.com/office/powerpoint/2010/main" val="407904721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203(h) Loan Eligibility</a:t>
            </a:r>
            <a:endParaRPr lang="en-US" b="1" dirty="0"/>
          </a:p>
        </p:txBody>
      </p:sp>
      <p:sp>
        <p:nvSpPr>
          <p:cNvPr id="3" name="Content Placeholder 2"/>
          <p:cNvSpPr>
            <a:spLocks noGrp="1"/>
          </p:cNvSpPr>
          <p:nvPr>
            <p:ph idx="1"/>
          </p:nvPr>
        </p:nvSpPr>
        <p:spPr/>
        <p:txBody>
          <a:bodyPr>
            <a:normAutofit fontScale="77500" lnSpcReduction="20000"/>
          </a:bodyPr>
          <a:lstStyle/>
          <a:p>
            <a:pPr marL="114300" indent="0">
              <a:buNone/>
            </a:pPr>
            <a:endParaRPr lang="en-US" dirty="0" smtClean="0"/>
          </a:p>
          <a:p>
            <a:pPr>
              <a:buFont typeface="Wingdings" panose="05000000000000000000" pitchFamily="2" charset="2"/>
              <a:buChar char="q"/>
            </a:pPr>
            <a:r>
              <a:rPr lang="en-US" dirty="0" smtClean="0"/>
              <a:t>FICO Score: 500 min./ </a:t>
            </a:r>
            <a:r>
              <a:rPr lang="en-US" dirty="0" smtClean="0"/>
              <a:t>580 High balance </a:t>
            </a:r>
            <a:endParaRPr lang="en-US" dirty="0" smtClean="0"/>
          </a:p>
          <a:p>
            <a:pPr>
              <a:buFont typeface="Wingdings" panose="05000000000000000000" pitchFamily="2" charset="2"/>
              <a:buChar char="q"/>
            </a:pPr>
            <a:r>
              <a:rPr lang="en-US" dirty="0" smtClean="0"/>
              <a:t>Manual </a:t>
            </a:r>
            <a:r>
              <a:rPr lang="en-US" dirty="0" smtClean="0"/>
              <a:t>UW available </a:t>
            </a:r>
            <a:r>
              <a:rPr lang="en-US" dirty="0" smtClean="0"/>
              <a:t>with *DTI limitations</a:t>
            </a:r>
            <a:endParaRPr lang="en-US" dirty="0"/>
          </a:p>
          <a:p>
            <a:pPr>
              <a:buFont typeface="Wingdings" panose="05000000000000000000" pitchFamily="2" charset="2"/>
              <a:buChar char="q"/>
            </a:pPr>
            <a:r>
              <a:rPr lang="en-US" dirty="0"/>
              <a:t>Approve/Eligible and Approve/Ineligible per AUS acceptable for both Conforming and High Balance</a:t>
            </a:r>
            <a:r>
              <a:rPr lang="en-US" dirty="0" smtClean="0"/>
              <a:t>.</a:t>
            </a:r>
            <a:endParaRPr lang="en-US" dirty="0"/>
          </a:p>
          <a:p>
            <a:pPr>
              <a:buFont typeface="Wingdings" panose="05000000000000000000" pitchFamily="2" charset="2"/>
              <a:buChar char="q"/>
            </a:pPr>
            <a:r>
              <a:rPr lang="en-US" dirty="0" smtClean="0"/>
              <a:t>High </a:t>
            </a:r>
            <a:r>
              <a:rPr lang="en-US" dirty="0"/>
              <a:t>Balance 31/43 DTI with 640 FICO; up to 55% DTI with 680 FICO, no exceptions. </a:t>
            </a:r>
          </a:p>
          <a:p>
            <a:pPr>
              <a:buFont typeface="Wingdings" panose="05000000000000000000" pitchFamily="2" charset="2"/>
              <a:buChar char="q"/>
            </a:pPr>
            <a:r>
              <a:rPr lang="en-US" dirty="0" smtClean="0"/>
              <a:t>Refer/Eligible/Ineligible </a:t>
            </a:r>
            <a:r>
              <a:rPr lang="en-US" dirty="0"/>
              <a:t>are allowed. Must </a:t>
            </a:r>
            <a:r>
              <a:rPr lang="en-US" dirty="0" smtClean="0"/>
              <a:t>follow </a:t>
            </a:r>
            <a:r>
              <a:rPr lang="en-US" dirty="0"/>
              <a:t>manual underwriting </a:t>
            </a:r>
            <a:r>
              <a:rPr lang="en-US" dirty="0" smtClean="0"/>
              <a:t>guides when used.</a:t>
            </a:r>
            <a:r>
              <a:rPr lang="en-US" dirty="0"/>
              <a:t>	</a:t>
            </a:r>
            <a:endParaRPr lang="en-US" dirty="0" smtClean="0"/>
          </a:p>
          <a:p>
            <a:pPr>
              <a:buFont typeface="Wingdings" panose="05000000000000000000" pitchFamily="2" charset="2"/>
              <a:buChar char="q"/>
            </a:pPr>
            <a:r>
              <a:rPr lang="en-US" dirty="0" smtClean="0"/>
              <a:t>The </a:t>
            </a:r>
            <a:r>
              <a:rPr lang="en-US" dirty="0"/>
              <a:t>previous residence must have been located in a </a:t>
            </a:r>
            <a:r>
              <a:rPr lang="en-US" dirty="0" smtClean="0"/>
              <a:t>Presidentially </a:t>
            </a:r>
            <a:r>
              <a:rPr lang="en-US" dirty="0"/>
              <a:t>declared disaster location and be damaged to such an extent that rebuilding or replacing is necessary. Remember, borrowers have up to one year from the date the disaster area was declared to apply. Be sure you can document </a:t>
            </a:r>
            <a:r>
              <a:rPr lang="en-US" dirty="0" smtClean="0"/>
              <a:t>residency! Be sure to save </a:t>
            </a:r>
            <a:r>
              <a:rPr lang="en-US" dirty="0"/>
              <a:t>any insurance claim forms, photos and other important information if possible</a:t>
            </a:r>
            <a:r>
              <a:rPr lang="en-US" dirty="0" smtClean="0"/>
              <a:t>.</a:t>
            </a:r>
            <a:endParaRPr lang="en-US" dirty="0"/>
          </a:p>
          <a:p>
            <a:pPr>
              <a:buFont typeface="Wingdings" panose="05000000000000000000" pitchFamily="2" charset="2"/>
              <a:buChar char="q"/>
            </a:pPr>
            <a:r>
              <a:rPr lang="en-US" dirty="0" smtClean="0"/>
              <a:t>203(h) </a:t>
            </a:r>
            <a:r>
              <a:rPr lang="en-US" dirty="0"/>
              <a:t>loans are for principal owner residences only. There </a:t>
            </a:r>
            <a:r>
              <a:rPr lang="en-US" dirty="0" smtClean="0"/>
              <a:t>are </a:t>
            </a:r>
            <a:r>
              <a:rPr lang="en-US" dirty="0"/>
              <a:t>occupancy </a:t>
            </a:r>
            <a:r>
              <a:rPr lang="en-US" dirty="0" smtClean="0"/>
              <a:t>requirements </a:t>
            </a:r>
            <a:r>
              <a:rPr lang="en-US" dirty="0"/>
              <a:t>for this </a:t>
            </a:r>
            <a:r>
              <a:rPr lang="en-US" dirty="0" smtClean="0"/>
              <a:t>program; no </a:t>
            </a:r>
            <a:r>
              <a:rPr lang="en-US" dirty="0"/>
              <a:t>investment homes permitted. The new home being purchased is NOT required to be in the same location. Example: your home in </a:t>
            </a:r>
            <a:r>
              <a:rPr lang="en-US" dirty="0" smtClean="0"/>
              <a:t>Paradise </a:t>
            </a:r>
            <a:r>
              <a:rPr lang="en-US" dirty="0"/>
              <a:t>was destroyed and you want to relocate to </a:t>
            </a:r>
            <a:r>
              <a:rPr lang="en-US" dirty="0" smtClean="0"/>
              <a:t>Sacramento </a:t>
            </a:r>
            <a:r>
              <a:rPr lang="en-US" dirty="0"/>
              <a:t>– this is acceptable</a:t>
            </a:r>
            <a:r>
              <a:rPr lang="en-US" dirty="0" smtClean="0"/>
              <a:t>.</a:t>
            </a:r>
            <a:endParaRPr lang="en-US" dirty="0" smtClean="0"/>
          </a:p>
        </p:txBody>
      </p:sp>
    </p:spTree>
    <p:extLst>
      <p:ext uri="{BB962C8B-B14F-4D97-AF65-F5344CB8AC3E}">
        <p14:creationId xmlns:p14="http://schemas.microsoft.com/office/powerpoint/2010/main" val="361787445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Eligible Property Types </a:t>
            </a:r>
            <a:endParaRPr lang="en-US" dirty="0"/>
          </a:p>
        </p:txBody>
      </p:sp>
      <p:sp>
        <p:nvSpPr>
          <p:cNvPr id="5" name="Content Placeholder 4"/>
          <p:cNvSpPr>
            <a:spLocks noGrp="1"/>
          </p:cNvSpPr>
          <p:nvPr>
            <p:ph idx="1"/>
          </p:nvPr>
        </p:nvSpPr>
        <p:spPr/>
        <p:txBody>
          <a:bodyPr>
            <a:normAutofit/>
          </a:bodyPr>
          <a:lstStyle/>
          <a:p>
            <a:pPr marL="114300" indent="0">
              <a:buNone/>
            </a:pPr>
            <a:endParaRPr lang="en-US" dirty="0"/>
          </a:p>
          <a:p>
            <a:r>
              <a:rPr lang="en-US" dirty="0" smtClean="0"/>
              <a:t>Single (1) </a:t>
            </a:r>
            <a:r>
              <a:rPr lang="en-US" dirty="0"/>
              <a:t>Unit </a:t>
            </a:r>
          </a:p>
          <a:p>
            <a:r>
              <a:rPr lang="en-US" dirty="0" smtClean="0"/>
              <a:t>Principal </a:t>
            </a:r>
            <a:r>
              <a:rPr lang="en-US" dirty="0"/>
              <a:t>Residence only </a:t>
            </a:r>
          </a:p>
          <a:p>
            <a:r>
              <a:rPr lang="en-US" dirty="0" smtClean="0"/>
              <a:t>SFR </a:t>
            </a:r>
            <a:endParaRPr lang="en-US" dirty="0"/>
          </a:p>
          <a:p>
            <a:r>
              <a:rPr lang="en-US" dirty="0" err="1" smtClean="0"/>
              <a:t>PUD</a:t>
            </a:r>
            <a:r>
              <a:rPr lang="en-US" dirty="0" smtClean="0"/>
              <a:t> </a:t>
            </a:r>
            <a:endParaRPr lang="en-US" dirty="0"/>
          </a:p>
          <a:p>
            <a:r>
              <a:rPr lang="en-US" dirty="0" smtClean="0"/>
              <a:t>FHA </a:t>
            </a:r>
            <a:r>
              <a:rPr lang="en-US" dirty="0"/>
              <a:t>Approved Condos </a:t>
            </a:r>
          </a:p>
          <a:p>
            <a:pPr marL="114300" indent="0">
              <a:buNone/>
            </a:pPr>
            <a:r>
              <a:rPr lang="en-US" dirty="0"/>
              <a:t>	</a:t>
            </a:r>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311329767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203(h) Loan Eligibility </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LIABILITIES </a:t>
            </a:r>
          </a:p>
          <a:p>
            <a:pPr marL="114300" indent="0">
              <a:buNone/>
            </a:pPr>
            <a:r>
              <a:rPr lang="en-US" dirty="0"/>
              <a:t>When a borrower is purchasing a new house, Mountain West Financial may exclude the Mortgage Payment on the destroyed residence located in a PDMDA (Presidentially-Declared Major Disaster Area) from the Borrower’s liabilities. To exclude the Mortgage Payments from the liabilities, Mountain West MUST: </a:t>
            </a:r>
          </a:p>
          <a:p>
            <a:r>
              <a:rPr lang="en-US" dirty="0" smtClean="0"/>
              <a:t> </a:t>
            </a:r>
            <a:r>
              <a:rPr lang="en-US" dirty="0"/>
              <a:t>Obtain information that the Borrower is working with the servicing Mortgagee to appropriately address their mortgage obligation; </a:t>
            </a:r>
          </a:p>
          <a:p>
            <a:r>
              <a:rPr lang="en-US" dirty="0" smtClean="0"/>
              <a:t> </a:t>
            </a:r>
            <a:r>
              <a:rPr lang="en-US" dirty="0"/>
              <a:t>Apply any Property insurance proceeds to the Mortgage of the damaged house. </a:t>
            </a:r>
          </a:p>
          <a:p>
            <a:pPr marL="114300" indent="0">
              <a:buNone/>
            </a:pPr>
            <a:r>
              <a:rPr lang="en-US" dirty="0"/>
              <a:t>	</a:t>
            </a:r>
          </a:p>
          <a:p>
            <a:endParaRPr lang="en-US" dirty="0"/>
          </a:p>
        </p:txBody>
      </p:sp>
    </p:spTree>
    <p:extLst>
      <p:ext uri="{BB962C8B-B14F-4D97-AF65-F5344CB8AC3E}">
        <p14:creationId xmlns:p14="http://schemas.microsoft.com/office/powerpoint/2010/main" val="1514938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203(h) Loan Eligibility </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ASSETS</a:t>
            </a:r>
          </a:p>
          <a:p>
            <a:endParaRPr lang="en-US" dirty="0"/>
          </a:p>
          <a:p>
            <a:r>
              <a:rPr lang="en-US" dirty="0"/>
              <a:t>If traditional </a:t>
            </a:r>
            <a:r>
              <a:rPr lang="en-US" dirty="0" smtClean="0"/>
              <a:t>asset </a:t>
            </a:r>
            <a:r>
              <a:rPr lang="en-US" dirty="0"/>
              <a:t>documentation is not available, </a:t>
            </a:r>
            <a:r>
              <a:rPr lang="en-US" dirty="0" smtClean="0"/>
              <a:t>a digital statement </a:t>
            </a:r>
            <a:r>
              <a:rPr lang="en-US" dirty="0"/>
              <a:t>downloaded from the Borrower’s financial institution website to confirm the Borrower has sufficient assets the close the </a:t>
            </a:r>
            <a:r>
              <a:rPr lang="en-US" dirty="0" smtClean="0"/>
              <a:t>Mortgage will be allowed. </a:t>
            </a:r>
            <a:endParaRPr lang="en-US" dirty="0"/>
          </a:p>
          <a:p>
            <a:r>
              <a:rPr lang="en-US" dirty="0" smtClean="0"/>
              <a:t> </a:t>
            </a:r>
            <a:r>
              <a:rPr lang="en-US" dirty="0"/>
              <a:t>A minimum of 1 </a:t>
            </a:r>
            <a:r>
              <a:rPr lang="en-US" dirty="0" smtClean="0"/>
              <a:t>month </a:t>
            </a:r>
            <a:r>
              <a:rPr lang="en-US" dirty="0"/>
              <a:t>reserves is required </a:t>
            </a:r>
            <a:r>
              <a:rPr lang="en-US" dirty="0" smtClean="0"/>
              <a:t>for </a:t>
            </a:r>
            <a:r>
              <a:rPr lang="en-US" dirty="0"/>
              <a:t>manual </a:t>
            </a:r>
            <a:r>
              <a:rPr lang="en-US" dirty="0" smtClean="0"/>
              <a:t>underwrite. </a:t>
            </a:r>
            <a:r>
              <a:rPr lang="en-US" dirty="0"/>
              <a:t>Additional reserves may be required depending on credit score </a:t>
            </a:r>
            <a:r>
              <a:rPr lang="en-US" dirty="0" smtClean="0"/>
              <a:t>and/or </a:t>
            </a:r>
            <a:r>
              <a:rPr lang="en-US" dirty="0"/>
              <a:t>ratios. </a:t>
            </a:r>
          </a:p>
          <a:p>
            <a:endParaRPr lang="en-US" dirty="0"/>
          </a:p>
          <a:p>
            <a:pPr marL="114300" indent="0">
              <a:buNone/>
            </a:pPr>
            <a:r>
              <a:rPr lang="en-US" dirty="0"/>
              <a:t>	</a:t>
            </a:r>
          </a:p>
          <a:p>
            <a:endParaRPr lang="en-US" dirty="0"/>
          </a:p>
        </p:txBody>
      </p:sp>
    </p:spTree>
    <p:extLst>
      <p:ext uri="{BB962C8B-B14F-4D97-AF65-F5344CB8AC3E}">
        <p14:creationId xmlns:p14="http://schemas.microsoft.com/office/powerpoint/2010/main" val="3769393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203(h) Loan Eligibility </a:t>
            </a: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b="1" dirty="0" smtClean="0"/>
              <a:t>Are CO- Borrowers allowed?</a:t>
            </a:r>
          </a:p>
          <a:p>
            <a:r>
              <a:rPr lang="en-US" dirty="0" smtClean="0"/>
              <a:t>YES- </a:t>
            </a:r>
            <a:r>
              <a:rPr lang="en-US" dirty="0"/>
              <a:t>Both occupying and non-occupying borrowers and co-borrowers: </a:t>
            </a:r>
            <a:r>
              <a:rPr lang="en-US" dirty="0" smtClean="0"/>
              <a:t>Must take </a:t>
            </a:r>
            <a:r>
              <a:rPr lang="en-US" dirty="0"/>
              <a:t>title to the property at </a:t>
            </a:r>
            <a:r>
              <a:rPr lang="en-US" dirty="0" smtClean="0"/>
              <a:t>settlement, are </a:t>
            </a:r>
            <a:r>
              <a:rPr lang="en-US" dirty="0"/>
              <a:t>obligated on the mortgage note, and must sign all security </a:t>
            </a:r>
            <a:r>
              <a:rPr lang="en-US" dirty="0" smtClean="0"/>
              <a:t>instruments.</a:t>
            </a:r>
            <a:endParaRPr lang="en-US" dirty="0"/>
          </a:p>
          <a:p>
            <a:pPr marL="114300" indent="0">
              <a:buNone/>
            </a:pPr>
            <a:r>
              <a:rPr lang="en-US" dirty="0"/>
              <a:t>	</a:t>
            </a:r>
          </a:p>
          <a:p>
            <a:pPr marL="114300" indent="0">
              <a:buNone/>
            </a:pPr>
            <a:r>
              <a:rPr lang="en-US" b="1" dirty="0" smtClean="0"/>
              <a:t>Are Non Occupant CO-Borrowers allowed?</a:t>
            </a:r>
          </a:p>
          <a:p>
            <a:r>
              <a:rPr lang="en-US" dirty="0" smtClean="0"/>
              <a:t>YES- </a:t>
            </a:r>
            <a:r>
              <a:rPr lang="en-US" dirty="0"/>
              <a:t>When allowed, the non-occupant co-borrower need not be a family member. There should be, however, an established relationship and motivation not including equity participation for profit. </a:t>
            </a:r>
            <a:r>
              <a:rPr lang="en-US" dirty="0" smtClean="0"/>
              <a:t>For </a:t>
            </a:r>
            <a:r>
              <a:rPr lang="en-US" dirty="0" smtClean="0"/>
              <a:t>non-occupying borrower transactions</a:t>
            </a:r>
            <a:r>
              <a:rPr lang="en-US" dirty="0"/>
              <a:t>, the maximum LTV is 75%. The LTV can be increased to a maximum of 100% if the borrowers are family members, provided the transaction does not involve: </a:t>
            </a:r>
            <a:r>
              <a:rPr lang="en-US" dirty="0" smtClean="0"/>
              <a:t> </a:t>
            </a:r>
            <a:r>
              <a:rPr lang="en-US" dirty="0"/>
              <a:t>A family member selling to a family member who will be a non-occupying co-borrower </a:t>
            </a:r>
          </a:p>
          <a:p>
            <a:pPr marL="114300" indent="0">
              <a:buNone/>
            </a:pPr>
            <a:r>
              <a:rPr lang="en-US" dirty="0"/>
              <a:t>	</a:t>
            </a:r>
          </a:p>
          <a:p>
            <a:pPr marL="114300" indent="0">
              <a:buNone/>
            </a:pPr>
            <a:r>
              <a:rPr lang="en-US" dirty="0"/>
              <a:t>	</a:t>
            </a:r>
          </a:p>
          <a:p>
            <a:endParaRPr lang="en-US" dirty="0"/>
          </a:p>
        </p:txBody>
      </p:sp>
    </p:spTree>
    <p:extLst>
      <p:ext uri="{BB962C8B-B14F-4D97-AF65-F5344CB8AC3E}">
        <p14:creationId xmlns:p14="http://schemas.microsoft.com/office/powerpoint/2010/main" val="33687874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8">
      <a:dk1>
        <a:srgbClr val="5C7237"/>
      </a:dk1>
      <a:lt1>
        <a:srgbClr val="FFFFFF"/>
      </a:lt1>
      <a:dk2>
        <a:srgbClr val="434342"/>
      </a:dk2>
      <a:lt2>
        <a:srgbClr val="CDD7D9"/>
      </a:lt2>
      <a:accent1>
        <a:srgbClr val="797B7E"/>
      </a:accent1>
      <a:accent2>
        <a:srgbClr val="C2AD8D"/>
      </a:accent2>
      <a:accent3>
        <a:srgbClr val="5C7237"/>
      </a:accent3>
      <a:accent4>
        <a:srgbClr val="7C984A"/>
      </a:accent4>
      <a:accent5>
        <a:srgbClr val="C2AD8D"/>
      </a:accent5>
      <a:accent6>
        <a:srgbClr val="3D4C25"/>
      </a:accent6>
      <a:hlink>
        <a:srgbClr val="5F5F5F"/>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1992</TotalTime>
  <Words>762</Words>
  <Application>Microsoft Office PowerPoint</Application>
  <PresentationFormat>On-screen Show (4:3)</PresentationFormat>
  <Paragraphs>103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Cambria</vt:lpstr>
      <vt:lpstr>Wingdings</vt:lpstr>
      <vt:lpstr>Adjacency</vt:lpstr>
      <vt:lpstr> FHA 203h Disaster Loan </vt:lpstr>
      <vt:lpstr>What is the 203h Loan?</vt:lpstr>
      <vt:lpstr>FHA 203h Purpose</vt:lpstr>
      <vt:lpstr>FHA 203(h) Benefits</vt:lpstr>
      <vt:lpstr>203(h) Loan Eligibility</vt:lpstr>
      <vt:lpstr>Eligible Property Types </vt:lpstr>
      <vt:lpstr>203(h) Loan Eligibility </vt:lpstr>
      <vt:lpstr>203(h) Loan Eligibility </vt:lpstr>
      <vt:lpstr>203(h) Loan Eligibility </vt:lpstr>
      <vt:lpstr>203(h) Loan Eligibility </vt:lpstr>
      <vt:lpstr>203(h) Loan Eligibility </vt:lpstr>
      <vt:lpstr>203(h) Loan Eligibility </vt:lpstr>
      <vt:lpstr>RESOURCES &amp; MARKETING</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LP Super Conforming Webinar</dc:title>
  <dc:creator>Soash, Kimberly</dc:creator>
  <cp:lastModifiedBy>McDonnell, Danae</cp:lastModifiedBy>
  <cp:revision>119</cp:revision>
  <cp:lastPrinted>2013-06-18T03:40:35Z</cp:lastPrinted>
  <dcterms:created xsi:type="dcterms:W3CDTF">2013-02-19T17:50:49Z</dcterms:created>
  <dcterms:modified xsi:type="dcterms:W3CDTF">2018-12-19T18:13:27Z</dcterms:modified>
</cp:coreProperties>
</file>