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9.xml" ContentType="application/vnd.openxmlformats-officedocument.presentationml.notesSlide+xml"/>
  <Override PartName="/ppt/tags/tag59.xml" ContentType="application/vnd.openxmlformats-officedocument.presentationml.tags+xml"/>
  <Override PartName="/ppt/notesSlides/notesSlide3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7" r:id="rId4"/>
    <p:sldId id="408" r:id="rId5"/>
    <p:sldId id="409" r:id="rId6"/>
    <p:sldId id="407" r:id="rId7"/>
    <p:sldId id="383" r:id="rId8"/>
    <p:sldId id="265" r:id="rId9"/>
    <p:sldId id="311" r:id="rId10"/>
    <p:sldId id="320" r:id="rId11"/>
    <p:sldId id="385" r:id="rId12"/>
    <p:sldId id="386" r:id="rId13"/>
    <p:sldId id="387" r:id="rId14"/>
    <p:sldId id="402" r:id="rId15"/>
    <p:sldId id="403" r:id="rId16"/>
    <p:sldId id="388" r:id="rId17"/>
    <p:sldId id="389" r:id="rId18"/>
    <p:sldId id="390" r:id="rId19"/>
    <p:sldId id="391" r:id="rId20"/>
    <p:sldId id="259" r:id="rId21"/>
    <p:sldId id="404" r:id="rId22"/>
    <p:sldId id="394" r:id="rId23"/>
    <p:sldId id="393" r:id="rId24"/>
    <p:sldId id="395" r:id="rId25"/>
    <p:sldId id="396" r:id="rId26"/>
    <p:sldId id="397" r:id="rId27"/>
    <p:sldId id="398" r:id="rId28"/>
    <p:sldId id="399" r:id="rId29"/>
    <p:sldId id="380" r:id="rId30"/>
    <p:sldId id="401" r:id="rId31"/>
    <p:sldId id="381" r:id="rId32"/>
    <p:sldId id="405" r:id="rId33"/>
    <p:sldId id="406" r:id="rId34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528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772" autoAdjust="0"/>
  </p:normalViewPr>
  <p:slideViewPr>
    <p:cSldViewPr snapToGrid="0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50D63-459D-48E3-875C-F47C92AE80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716CB0-F5AA-40FD-BEAC-B9F3AB86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6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5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72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9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6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9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04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5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65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87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4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96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2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0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46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3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en-US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1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03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4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17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9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8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90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1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3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02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70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27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4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9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1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9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3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9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2" y="1122362"/>
            <a:ext cx="3599848" cy="3728553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31" y="5026577"/>
            <a:ext cx="359984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2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64" y="1709739"/>
            <a:ext cx="6123523" cy="2852737"/>
          </a:xfrm>
        </p:spPr>
        <p:txBody>
          <a:bodyPr anchor="b"/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7064" y="4589464"/>
            <a:ext cx="61235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00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2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6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7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4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1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2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"/>
            <a:ext cx="9144000" cy="6793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562AB-351A-4D9B-8CB1-D537CC473DD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55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2" y="878539"/>
            <a:ext cx="3599848" cy="372855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Home Loans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40" y="4774013"/>
            <a:ext cx="3599849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Refinance Program Updates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Loan-To-Value (LTV) </a:t>
            </a:r>
            <a:r>
              <a:rPr lang="en-US" b="1" dirty="0"/>
              <a:t>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maximum LTV for Cash-Out Refinances may not exceed 100% </a:t>
            </a:r>
            <a:r>
              <a:rPr lang="en-US" sz="3200" b="1" u="sng" dirty="0" smtClean="0">
                <a:solidFill>
                  <a:srgbClr val="FF0000"/>
                </a:solidFill>
              </a:rPr>
              <a:t>INCLUDING</a:t>
            </a:r>
            <a:r>
              <a:rPr lang="en-US" sz="3200" dirty="0" smtClean="0"/>
              <a:t> the VA Funding Fee.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345528"/>
                </a:solidFill>
              </a:rPr>
              <a:t>Calculation:</a:t>
            </a:r>
            <a:r>
              <a:rPr lang="en-US" sz="3200" i="1" dirty="0" smtClean="0">
                <a:solidFill>
                  <a:srgbClr val="345528"/>
                </a:solidFill>
              </a:rPr>
              <a:t> Divide </a:t>
            </a:r>
            <a:r>
              <a:rPr lang="en-US" sz="3200" i="1" dirty="0">
                <a:solidFill>
                  <a:srgbClr val="345528"/>
                </a:solidFill>
              </a:rPr>
              <a:t>the total loan amount (including VA funding fee) by the reasonable value on the </a:t>
            </a:r>
            <a:r>
              <a:rPr lang="en-US" sz="3200" i="1" dirty="0" smtClean="0">
                <a:solidFill>
                  <a:srgbClr val="345528"/>
                </a:solidFill>
              </a:rPr>
              <a:t>NOV.</a:t>
            </a:r>
            <a:endParaRPr lang="en-US" sz="3200" i="1" dirty="0">
              <a:solidFill>
                <a:srgbClr val="34552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2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</a:t>
            </a:r>
            <a:r>
              <a:rPr lang="en-US" b="1" dirty="0" smtClean="0"/>
              <a:t>Benefit (NTB)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All Cash-Out loans </a:t>
            </a:r>
            <a:r>
              <a:rPr lang="en-US" sz="3200" dirty="0"/>
              <a:t>must pass </a:t>
            </a:r>
            <a:r>
              <a:rPr lang="en-US" sz="3200" dirty="0" smtClean="0"/>
              <a:t>the Net </a:t>
            </a:r>
            <a:r>
              <a:rPr lang="en-US" sz="3200" dirty="0"/>
              <a:t>Tangible Benefit </a:t>
            </a:r>
            <a:r>
              <a:rPr lang="en-US" sz="3200" dirty="0" smtClean="0"/>
              <a:t>(NTB) Test. In addition, the lender must provide </a:t>
            </a:r>
            <a:r>
              <a:rPr lang="en-US" sz="3200" dirty="0"/>
              <a:t>a </a:t>
            </a:r>
            <a:r>
              <a:rPr lang="en-US" sz="3200" dirty="0" smtClean="0"/>
              <a:t>NTB disclosure at </a:t>
            </a:r>
            <a:r>
              <a:rPr lang="en-US" sz="3200" dirty="0"/>
              <a:t>time of initial disclosure and again at time of closing.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000" b="1" i="1" dirty="0" smtClean="0">
                <a:solidFill>
                  <a:srgbClr val="345528"/>
                </a:solidFill>
              </a:rPr>
              <a:t>NOTE: </a:t>
            </a:r>
            <a:r>
              <a:rPr lang="en-US" sz="3000" i="1" dirty="0" smtClean="0">
                <a:solidFill>
                  <a:srgbClr val="345528"/>
                </a:solidFill>
              </a:rPr>
              <a:t>The </a:t>
            </a:r>
            <a:r>
              <a:rPr lang="en-US" sz="3000" i="1" dirty="0">
                <a:solidFill>
                  <a:srgbClr val="345528"/>
                </a:solidFill>
              </a:rPr>
              <a:t>VA is not </a:t>
            </a:r>
            <a:r>
              <a:rPr lang="en-US" sz="3000" i="1" dirty="0" smtClean="0">
                <a:solidFill>
                  <a:srgbClr val="345528"/>
                </a:solidFill>
              </a:rPr>
              <a:t>creating a new disclosure form. Lenders must create their own disclosure that meets VA Requirements.</a:t>
            </a:r>
            <a:endParaRPr lang="en-US" sz="3000" i="1" dirty="0">
              <a:solidFill>
                <a:srgbClr val="34552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2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</a:t>
            </a:r>
            <a:r>
              <a:rPr lang="en-US" b="1" dirty="0" smtClean="0"/>
              <a:t>Benefit (NTB)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45528"/>
                </a:solidFill>
              </a:rPr>
              <a:t>The </a:t>
            </a:r>
            <a:r>
              <a:rPr lang="en-US" sz="3200" b="1" dirty="0" smtClean="0">
                <a:solidFill>
                  <a:srgbClr val="345528"/>
                </a:solidFill>
              </a:rPr>
              <a:t>Lender must disclose:</a:t>
            </a:r>
            <a:endParaRPr lang="en-US" sz="3200" b="1" dirty="0">
              <a:solidFill>
                <a:srgbClr val="345528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The actual Net Tangible Benefit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A comparison of the </a:t>
            </a:r>
            <a:r>
              <a:rPr lang="en-US" sz="3200" dirty="0"/>
              <a:t>existing loan </a:t>
            </a:r>
            <a:r>
              <a:rPr lang="en-US" sz="3200" dirty="0" smtClean="0"/>
              <a:t>and the  </a:t>
            </a:r>
            <a:r>
              <a:rPr lang="en-US" sz="3200" dirty="0"/>
              <a:t>new loan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An </a:t>
            </a:r>
            <a:r>
              <a:rPr lang="en-US" sz="3200" dirty="0"/>
              <a:t>estimate of the </a:t>
            </a:r>
            <a:r>
              <a:rPr lang="en-US" sz="3200" dirty="0" smtClean="0"/>
              <a:t>home equity </a:t>
            </a:r>
            <a:r>
              <a:rPr lang="en-US" sz="3200" dirty="0"/>
              <a:t>being removed </a:t>
            </a:r>
            <a:r>
              <a:rPr lang="en-US" sz="3200" dirty="0" smtClean="0"/>
              <a:t>and an explanation of how this may  impact the Veteran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6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loan must satisfy at </a:t>
            </a:r>
            <a:r>
              <a:rPr lang="en-US" sz="3200" dirty="0"/>
              <a:t>least one of the following eight </a:t>
            </a:r>
            <a:r>
              <a:rPr lang="en-US" sz="3200" dirty="0" smtClean="0"/>
              <a:t>benefits: </a:t>
            </a:r>
            <a:endParaRPr lang="en-US" sz="32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[1] </a:t>
            </a:r>
            <a:r>
              <a:rPr lang="en-US" dirty="0" smtClean="0"/>
              <a:t>The </a:t>
            </a:r>
            <a:r>
              <a:rPr lang="en-US" dirty="0"/>
              <a:t>new loan eliminates monthly mortgage insurance, whether public or private, or monthly guaranty insurance; 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[2] </a:t>
            </a:r>
            <a:r>
              <a:rPr lang="en-US" dirty="0" smtClean="0"/>
              <a:t>The </a:t>
            </a:r>
            <a:r>
              <a:rPr lang="en-US" dirty="0"/>
              <a:t>term of the new loan is shorter than the term of the loan being refinanced;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7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(continued)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[3]</a:t>
            </a:r>
            <a:r>
              <a:rPr lang="en-US" dirty="0">
                <a:solidFill>
                  <a:srgbClr val="345528"/>
                </a:solidFill>
              </a:rPr>
              <a:t> </a:t>
            </a:r>
            <a:r>
              <a:rPr lang="en-US" dirty="0"/>
              <a:t>The interest rate on the new loan is lower than the interest rate on the loan being refinanced; </a:t>
            </a: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[4]</a:t>
            </a:r>
            <a:r>
              <a:rPr lang="en-US" dirty="0">
                <a:solidFill>
                  <a:srgbClr val="345528"/>
                </a:solidFill>
              </a:rPr>
              <a:t> </a:t>
            </a:r>
            <a:r>
              <a:rPr lang="en-US" dirty="0"/>
              <a:t>The payment on the new loan is lower than the payment on the loan being refinanced; </a:t>
            </a: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[5]</a:t>
            </a:r>
            <a:r>
              <a:rPr lang="en-US" dirty="0" smtClean="0">
                <a:solidFill>
                  <a:srgbClr val="345528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new loan results in an increase in the borrower’s monthly residual income;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0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(continued)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[6] </a:t>
            </a:r>
            <a:r>
              <a:rPr lang="en-US" dirty="0" smtClean="0"/>
              <a:t>The </a:t>
            </a:r>
            <a:r>
              <a:rPr lang="en-US" dirty="0"/>
              <a:t>new loan refinances an interim loan to construct, alter, or repair the home; </a:t>
            </a: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[7] </a:t>
            </a:r>
            <a:r>
              <a:rPr lang="en-US" dirty="0" smtClean="0"/>
              <a:t>The </a:t>
            </a:r>
            <a:r>
              <a:rPr lang="en-US" dirty="0"/>
              <a:t>new loan amount is equal to or less than 90 percent of the reasonable value of the home, or; </a:t>
            </a: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345528"/>
                </a:solidFill>
              </a:rPr>
              <a:t>[8] </a:t>
            </a:r>
            <a:r>
              <a:rPr lang="en-US" dirty="0" smtClean="0"/>
              <a:t>The </a:t>
            </a:r>
            <a:r>
              <a:rPr lang="en-US" dirty="0"/>
              <a:t>new loan refinances an adjustable rate loan to a fixed rate loan.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5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497"/>
            <a:ext cx="7886700" cy="47574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The Lender must provide the Veteran a Loan Comparison that compares key characteristics</a:t>
            </a:r>
            <a:r>
              <a:rPr lang="en-US" sz="3200" dirty="0"/>
              <a:t> </a:t>
            </a:r>
            <a:r>
              <a:rPr lang="en-US" sz="3200" dirty="0" smtClean="0"/>
              <a:t>of the new loan versus the characteristics on the existing loan: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 smtClean="0"/>
              <a:t> New loan amount vs. payoff amount</a:t>
            </a:r>
            <a:endParaRPr lang="en-US" dirty="0"/>
          </a:p>
          <a:p>
            <a:r>
              <a:rPr lang="en-US" dirty="0" smtClean="0"/>
              <a:t> New loan type vs. existing loan type</a:t>
            </a:r>
            <a:endParaRPr lang="en-US" dirty="0"/>
          </a:p>
          <a:p>
            <a:r>
              <a:rPr lang="en-US" dirty="0" smtClean="0"/>
              <a:t> New Interest </a:t>
            </a:r>
            <a:r>
              <a:rPr lang="en-US" dirty="0"/>
              <a:t>rate </a:t>
            </a:r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 smtClean="0"/>
              <a:t>existing interest rate</a:t>
            </a:r>
            <a:endParaRPr lang="en-US" dirty="0"/>
          </a:p>
          <a:p>
            <a:r>
              <a:rPr lang="en-US" dirty="0" smtClean="0"/>
              <a:t> New loan term vs</a:t>
            </a:r>
            <a:r>
              <a:rPr lang="en-US" dirty="0"/>
              <a:t>. </a:t>
            </a:r>
            <a:r>
              <a:rPr lang="en-US" dirty="0" smtClean="0"/>
              <a:t>existing loan term</a:t>
            </a:r>
            <a:endParaRPr lang="en-US" dirty="0"/>
          </a:p>
          <a:p>
            <a:r>
              <a:rPr lang="en-US" dirty="0" smtClean="0"/>
              <a:t> Total amount paid over the life the of the loan for the new loan vs. the existing loan</a:t>
            </a:r>
            <a:endParaRPr lang="en-US" dirty="0"/>
          </a:p>
          <a:p>
            <a:r>
              <a:rPr lang="en-US" dirty="0" smtClean="0"/>
              <a:t> New LTV vs</a:t>
            </a:r>
            <a:r>
              <a:rPr lang="en-US" dirty="0"/>
              <a:t>. the </a:t>
            </a:r>
            <a:r>
              <a:rPr lang="en-US" dirty="0" smtClean="0"/>
              <a:t>existing LTV</a:t>
            </a:r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6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Lender must provide the Veteran an </a:t>
            </a:r>
            <a:r>
              <a:rPr lang="en-US" sz="3200" dirty="0"/>
              <a:t>estimate of the home equity being </a:t>
            </a:r>
            <a:r>
              <a:rPr lang="en-US" sz="3200" dirty="0" smtClean="0"/>
              <a:t>removed.  The Lender must also include a statement that explains how the removal of this home equity may impact the veteran.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115" y="4427608"/>
            <a:ext cx="3352801" cy="1787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0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Seasoning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When paying off an </a:t>
            </a:r>
            <a:r>
              <a:rPr lang="en-US" dirty="0"/>
              <a:t>existing </a:t>
            </a:r>
            <a:r>
              <a:rPr lang="en-US" dirty="0" smtClean="0"/>
              <a:t>VA Guaranteed Home Loan, the existing loan must be seasoned.  A loan is considered seasoned by meeting the later of the following dates: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b="1" dirty="0">
                <a:solidFill>
                  <a:srgbClr val="345528"/>
                </a:solidFill>
              </a:rPr>
              <a:t>210 days after the </a:t>
            </a:r>
            <a:r>
              <a:rPr lang="en-US" b="1" dirty="0" smtClean="0">
                <a:solidFill>
                  <a:srgbClr val="345528"/>
                </a:solidFill>
              </a:rPr>
              <a:t>1</a:t>
            </a:r>
            <a:r>
              <a:rPr lang="en-US" b="1" baseline="30000" dirty="0" smtClean="0">
                <a:solidFill>
                  <a:srgbClr val="345528"/>
                </a:solidFill>
              </a:rPr>
              <a:t>st</a:t>
            </a:r>
            <a:r>
              <a:rPr lang="en-US" b="1" dirty="0" smtClean="0">
                <a:solidFill>
                  <a:srgbClr val="345528"/>
                </a:solidFill>
              </a:rPr>
              <a:t> monthly </a:t>
            </a:r>
            <a:r>
              <a:rPr lang="en-US" b="1" dirty="0">
                <a:solidFill>
                  <a:srgbClr val="345528"/>
                </a:solidFill>
              </a:rPr>
              <a:t>payment is </a:t>
            </a:r>
            <a:r>
              <a:rPr lang="en-US" b="1" dirty="0" smtClean="0">
                <a:solidFill>
                  <a:srgbClr val="345528"/>
                </a:solidFill>
              </a:rPr>
              <a:t>made; </a:t>
            </a:r>
          </a:p>
          <a:p>
            <a:r>
              <a:rPr lang="en-US" b="1" dirty="0" smtClean="0">
                <a:solidFill>
                  <a:srgbClr val="345528"/>
                </a:solidFill>
              </a:rPr>
              <a:t>After 6 monthly </a:t>
            </a:r>
            <a:r>
              <a:rPr lang="en-US" b="1" dirty="0">
                <a:solidFill>
                  <a:srgbClr val="345528"/>
                </a:solidFill>
              </a:rPr>
              <a:t>payments </a:t>
            </a:r>
            <a:r>
              <a:rPr lang="en-US" b="1" dirty="0" smtClean="0">
                <a:solidFill>
                  <a:srgbClr val="345528"/>
                </a:solidFill>
              </a:rPr>
              <a:t>have been made.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320" y="5145827"/>
            <a:ext cx="3553359" cy="130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1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 Recoupment – Type I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For new TYPE I Cash-Out Refinances paying off an existing VA Guaranteed Home Loan, the Lender must certify that the fee recoupment </a:t>
            </a:r>
            <a:r>
              <a:rPr lang="en-US" sz="3200" dirty="0"/>
              <a:t>period </a:t>
            </a:r>
            <a:r>
              <a:rPr lang="en-US" sz="3200" dirty="0" smtClean="0"/>
              <a:t>does not exceed 36 months.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345528"/>
                </a:solidFill>
              </a:rPr>
              <a:t>Calculation: </a:t>
            </a:r>
            <a:r>
              <a:rPr lang="en-US" sz="2400" i="1" dirty="0">
                <a:solidFill>
                  <a:srgbClr val="345528"/>
                </a:solidFill>
              </a:rPr>
              <a:t>Take the total of all fees, closing costs, expenses, and incurred costs (excluding typical prepaid items) and divide by the dollar amount the monthly  P&amp;I payment is being reduced by.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3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190"/>
            <a:ext cx="7886700" cy="4411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</a:t>
            </a:r>
            <a:r>
              <a:rPr lang="en-US" sz="3200" dirty="0" smtClean="0"/>
              <a:t>Overview of VA Refinance Products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Review changes to VA </a:t>
            </a:r>
            <a:r>
              <a:rPr lang="en-US" sz="3200" dirty="0" smtClean="0"/>
              <a:t>Cash-Out Refinances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Review changes to VA IRRRLs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778996"/>
            <a:ext cx="4667791" cy="2534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4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IRRRL Refinances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Policy Changes Announced </a:t>
            </a:r>
            <a:r>
              <a:rPr lang="en-US" i="1" dirty="0" smtClean="0"/>
              <a:t>In:</a:t>
            </a:r>
            <a:r>
              <a:rPr lang="en-US" i="1" dirty="0">
                <a:solidFill>
                  <a:srgbClr val="FF00FF"/>
                </a:solidFill>
              </a:rPr>
              <a:t/>
            </a:r>
            <a:br>
              <a:rPr lang="en-US" i="1" dirty="0">
                <a:solidFill>
                  <a:srgbClr val="FF00FF"/>
                </a:solidFill>
              </a:rPr>
            </a:br>
            <a:r>
              <a:rPr lang="en-US" i="1" dirty="0"/>
              <a:t>VA Circular </a:t>
            </a:r>
            <a:r>
              <a:rPr lang="en-US" i="1" dirty="0" smtClean="0"/>
              <a:t>26-18-13</a:t>
            </a:r>
            <a:r>
              <a:rPr lang="en-US" i="1" dirty="0">
                <a:solidFill>
                  <a:srgbClr val="FF00FF"/>
                </a:solidFill>
              </a:rPr>
              <a:t/>
            </a:r>
            <a:br>
              <a:rPr lang="en-US" i="1" dirty="0">
                <a:solidFill>
                  <a:srgbClr val="FF00FF"/>
                </a:solidFill>
              </a:rPr>
            </a:br>
            <a:r>
              <a:rPr lang="en-US" i="1" dirty="0"/>
              <a:t>VA Circular 26-18-1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7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VA Circular 26-18-13 Implements </a:t>
            </a:r>
            <a:r>
              <a:rPr lang="en-US" sz="3200" dirty="0"/>
              <a:t>requirements of </a:t>
            </a:r>
            <a:r>
              <a:rPr lang="en-US" sz="3200" b="1" i="1" dirty="0" smtClean="0">
                <a:solidFill>
                  <a:srgbClr val="345528"/>
                </a:solidFill>
              </a:rPr>
              <a:t>The </a:t>
            </a:r>
            <a:r>
              <a:rPr lang="en-US" sz="3200" b="1" i="1" dirty="0">
                <a:solidFill>
                  <a:srgbClr val="345528"/>
                </a:solidFill>
              </a:rPr>
              <a:t>Economic Growth, Regulatory Relief, and Consumer Protection </a:t>
            </a:r>
            <a:r>
              <a:rPr lang="en-US" sz="3200" b="1" i="1" dirty="0" smtClean="0">
                <a:solidFill>
                  <a:srgbClr val="345528"/>
                </a:solidFill>
              </a:rPr>
              <a:t>Act </a:t>
            </a:r>
            <a:r>
              <a:rPr lang="en-US" sz="3200" dirty="0" smtClean="0"/>
              <a:t>for VA IRRRL Refinances.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changes </a:t>
            </a:r>
            <a:r>
              <a:rPr lang="en-US" sz="3200" dirty="0" smtClean="0"/>
              <a:t>went into effect for all </a:t>
            </a:r>
            <a:r>
              <a:rPr lang="en-US" sz="3200" dirty="0"/>
              <a:t>loan applications taken on or after </a:t>
            </a:r>
            <a:r>
              <a:rPr lang="en-US" sz="3200" b="1" u="sng" dirty="0" smtClean="0">
                <a:solidFill>
                  <a:srgbClr val="345528"/>
                </a:solidFill>
              </a:rPr>
              <a:t>May 25, 2018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4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cs typeface="Arial" panose="020B0604020202020204" pitchFamily="34" charset="0"/>
              </a:rPr>
              <a:t>  Net Tangible Benefit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cs typeface="Arial" panose="020B0604020202020204" pitchFamily="34" charset="0"/>
              </a:rPr>
              <a:t>  </a:t>
            </a:r>
            <a:r>
              <a:rPr lang="en-US" sz="3200" dirty="0">
                <a:cs typeface="Arial" panose="020B0604020202020204" pitchFamily="34" charset="0"/>
              </a:rPr>
              <a:t>Discount Points &amp; LTV </a:t>
            </a:r>
            <a:r>
              <a:rPr lang="en-US" sz="3200" dirty="0" smtClean="0">
                <a:cs typeface="Arial" panose="020B0604020202020204" pitchFamily="34" charset="0"/>
              </a:rPr>
              <a:t>Restrictions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Appraisal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Seasoning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Fee </a:t>
            </a:r>
            <a:r>
              <a:rPr lang="en-US" sz="3200" dirty="0" smtClean="0">
                <a:cs typeface="Arial" panose="020B0604020202020204" pitchFamily="34" charset="0"/>
              </a:rPr>
              <a:t>Recoupment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Loan Comparison Disclosure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IRRRL Refinance must provide the Veteran one of the following Net Tangible Benefits: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b="1" u="sng" dirty="0" smtClean="0">
                <a:solidFill>
                  <a:srgbClr val="345528"/>
                </a:solidFill>
              </a:rPr>
              <a:t>Fixed Rate </a:t>
            </a:r>
            <a:r>
              <a:rPr lang="en-US" b="1" u="sng" dirty="0">
                <a:solidFill>
                  <a:srgbClr val="345528"/>
                </a:solidFill>
              </a:rPr>
              <a:t>to </a:t>
            </a:r>
            <a:r>
              <a:rPr lang="en-US" b="1" u="sng" dirty="0" smtClean="0">
                <a:solidFill>
                  <a:srgbClr val="345528"/>
                </a:solidFill>
              </a:rPr>
              <a:t>Fixed Rate</a:t>
            </a:r>
            <a:r>
              <a:rPr lang="en-US" b="1" dirty="0" smtClean="0">
                <a:solidFill>
                  <a:srgbClr val="345528"/>
                </a:solidFill>
              </a:rPr>
              <a:t>: </a:t>
            </a:r>
            <a:r>
              <a:rPr lang="en-US" dirty="0" smtClean="0"/>
              <a:t>the </a:t>
            </a:r>
            <a:r>
              <a:rPr lang="en-US" dirty="0"/>
              <a:t>interest rate on the new loan must be lower by 0.50% or </a:t>
            </a:r>
            <a:r>
              <a:rPr lang="en-US" dirty="0" smtClean="0"/>
              <a:t>more</a:t>
            </a:r>
          </a:p>
          <a:p>
            <a:endParaRPr lang="en-US" sz="1800" dirty="0"/>
          </a:p>
          <a:p>
            <a:r>
              <a:rPr lang="en-US" b="1" u="sng" dirty="0" smtClean="0">
                <a:solidFill>
                  <a:srgbClr val="345528"/>
                </a:solidFill>
              </a:rPr>
              <a:t>Fixed Rate </a:t>
            </a:r>
            <a:r>
              <a:rPr lang="en-US" b="1" u="sng" dirty="0">
                <a:solidFill>
                  <a:srgbClr val="345528"/>
                </a:solidFill>
              </a:rPr>
              <a:t>to Adjustable </a:t>
            </a:r>
            <a:r>
              <a:rPr lang="en-US" b="1" u="sng" dirty="0" smtClean="0">
                <a:solidFill>
                  <a:srgbClr val="345528"/>
                </a:solidFill>
              </a:rPr>
              <a:t>Rate</a:t>
            </a:r>
            <a:r>
              <a:rPr lang="en-US" b="1" dirty="0" smtClean="0">
                <a:solidFill>
                  <a:srgbClr val="345528"/>
                </a:solidFill>
              </a:rPr>
              <a:t>: </a:t>
            </a:r>
            <a:r>
              <a:rPr lang="en-US" dirty="0" smtClean="0"/>
              <a:t>the </a:t>
            </a:r>
            <a:r>
              <a:rPr lang="en-US" dirty="0"/>
              <a:t>interest rate on the new loan must be lower by 2.00% or more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4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Discount Points &amp; LTV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lower interest rate must not be produced from paying discount </a:t>
            </a:r>
            <a:r>
              <a:rPr lang="en-US" sz="3200" dirty="0" smtClean="0"/>
              <a:t>points. If discount </a:t>
            </a:r>
            <a:r>
              <a:rPr lang="en-US" sz="3200" dirty="0"/>
              <a:t>points </a:t>
            </a:r>
            <a:r>
              <a:rPr lang="en-US" sz="3200" dirty="0" smtClean="0"/>
              <a:t>are charged they must be paid </a:t>
            </a:r>
            <a:r>
              <a:rPr lang="en-US" sz="3200" dirty="0"/>
              <a:t>at closing, and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If discounts points are less than or equal to 1.00,  the LTV may not exceed 100</a:t>
            </a:r>
            <a:r>
              <a:rPr lang="en-US" dirty="0" smtClean="0"/>
              <a:t>%</a:t>
            </a:r>
          </a:p>
          <a:p>
            <a:endParaRPr lang="en-US" sz="1200" dirty="0"/>
          </a:p>
          <a:p>
            <a:r>
              <a:rPr lang="en-US" dirty="0"/>
              <a:t>If the discount points are greater than 1.00, the LTV may not exceed 90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00" dirty="0"/>
          </a:p>
          <a:p>
            <a:pPr marL="0" indent="0">
              <a:buNone/>
            </a:pPr>
            <a:r>
              <a:rPr lang="en-US" sz="2200" b="1" i="1" dirty="0" smtClean="0">
                <a:solidFill>
                  <a:srgbClr val="345528"/>
                </a:solidFill>
              </a:rPr>
              <a:t>Note: </a:t>
            </a:r>
            <a:r>
              <a:rPr lang="en-US" sz="2200" i="1" dirty="0" smtClean="0">
                <a:solidFill>
                  <a:srgbClr val="345528"/>
                </a:solidFill>
              </a:rPr>
              <a:t>Calculate LTV by </a:t>
            </a:r>
            <a:r>
              <a:rPr lang="en-US" sz="2200" i="1" dirty="0">
                <a:solidFill>
                  <a:srgbClr val="345528"/>
                </a:solidFill>
              </a:rPr>
              <a:t>dividing the </a:t>
            </a:r>
            <a:r>
              <a:rPr lang="en-US" sz="2200" i="1" dirty="0" smtClean="0">
                <a:solidFill>
                  <a:srgbClr val="345528"/>
                </a:solidFill>
              </a:rPr>
              <a:t>base </a:t>
            </a:r>
            <a:r>
              <a:rPr lang="en-US" sz="2200" i="1" dirty="0">
                <a:solidFill>
                  <a:srgbClr val="345528"/>
                </a:solidFill>
              </a:rPr>
              <a:t>loan amount (excluding the funding </a:t>
            </a:r>
            <a:r>
              <a:rPr lang="en-US" sz="2200" i="1" dirty="0" smtClean="0">
                <a:solidFill>
                  <a:srgbClr val="345528"/>
                </a:solidFill>
              </a:rPr>
              <a:t>fee) </a:t>
            </a:r>
            <a:r>
              <a:rPr lang="en-US" sz="2200" i="1" dirty="0">
                <a:solidFill>
                  <a:srgbClr val="345528"/>
                </a:solidFill>
              </a:rPr>
              <a:t>by the </a:t>
            </a:r>
            <a:r>
              <a:rPr lang="en-US" sz="2200" i="1" dirty="0" smtClean="0">
                <a:solidFill>
                  <a:srgbClr val="345528"/>
                </a:solidFill>
              </a:rPr>
              <a:t>new appraised value.</a:t>
            </a:r>
            <a:endParaRPr lang="en-US" sz="2200" i="1" dirty="0">
              <a:solidFill>
                <a:srgbClr val="34552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6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Appraisal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discount points are being charged, an new appraisal report must be obtained and used to determine the LTV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Lenders are to use their own </a:t>
            </a:r>
            <a:r>
              <a:rPr lang="en-US" dirty="0" smtClean="0"/>
              <a:t>AMC </a:t>
            </a:r>
            <a:r>
              <a:rPr lang="en-US" dirty="0"/>
              <a:t>to obtain the appraisal.  Appraisal orders </a:t>
            </a:r>
            <a:r>
              <a:rPr lang="en-US" dirty="0" smtClean="0"/>
              <a:t>for IRRRL Refinances </a:t>
            </a:r>
            <a:r>
              <a:rPr lang="en-US" b="1" u="sng" dirty="0" smtClean="0">
                <a:solidFill>
                  <a:srgbClr val="345528"/>
                </a:solidFill>
              </a:rPr>
              <a:t>SHOULD NOT</a:t>
            </a:r>
            <a:r>
              <a:rPr lang="en-US" b="1" dirty="0" smtClean="0">
                <a:solidFill>
                  <a:srgbClr val="345528"/>
                </a:solidFill>
              </a:rPr>
              <a:t> </a:t>
            </a:r>
            <a:r>
              <a:rPr lang="en-US" dirty="0"/>
              <a:t>be placed through the LGY system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345528"/>
                </a:solidFill>
              </a:rPr>
              <a:t>Note:</a:t>
            </a:r>
            <a:r>
              <a:rPr lang="en-US" sz="2400" i="1" dirty="0" smtClean="0">
                <a:solidFill>
                  <a:srgbClr val="345528"/>
                </a:solidFill>
              </a:rPr>
              <a:t> Refer to Exhibit A of VA Circular 26-18-13 for a list of acceptable appraisal forms</a:t>
            </a:r>
            <a:endParaRPr lang="en-US" sz="2400" i="1" dirty="0">
              <a:solidFill>
                <a:srgbClr val="34552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6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Seasoning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existing </a:t>
            </a:r>
            <a:r>
              <a:rPr lang="en-US" dirty="0"/>
              <a:t>VA Guaranteed Home Loan </a:t>
            </a:r>
            <a:r>
              <a:rPr lang="en-US" dirty="0" smtClean="0"/>
              <a:t>being refinanced must be seasoned. </a:t>
            </a:r>
            <a:r>
              <a:rPr lang="en-US" dirty="0"/>
              <a:t>A loan is considered seasoned by meeting the later of the following dates: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b="1" dirty="0">
                <a:solidFill>
                  <a:srgbClr val="345528"/>
                </a:solidFill>
              </a:rPr>
              <a:t>210 days after the 1</a:t>
            </a:r>
            <a:r>
              <a:rPr lang="en-US" b="1" baseline="30000" dirty="0">
                <a:solidFill>
                  <a:srgbClr val="345528"/>
                </a:solidFill>
              </a:rPr>
              <a:t>st</a:t>
            </a:r>
            <a:r>
              <a:rPr lang="en-US" b="1" dirty="0">
                <a:solidFill>
                  <a:srgbClr val="345528"/>
                </a:solidFill>
              </a:rPr>
              <a:t> monthly payment is </a:t>
            </a:r>
            <a:r>
              <a:rPr lang="en-US" b="1" dirty="0" smtClean="0">
                <a:solidFill>
                  <a:srgbClr val="345528"/>
                </a:solidFill>
              </a:rPr>
              <a:t>made;</a:t>
            </a:r>
            <a:endParaRPr lang="en-US" sz="1000" b="1" dirty="0">
              <a:solidFill>
                <a:srgbClr val="345528"/>
              </a:solidFill>
            </a:endParaRPr>
          </a:p>
          <a:p>
            <a:r>
              <a:rPr lang="en-US" b="1" dirty="0">
                <a:solidFill>
                  <a:srgbClr val="345528"/>
                </a:solidFill>
              </a:rPr>
              <a:t>After 6 monthly payments have been made.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852" y="4762650"/>
            <a:ext cx="3553359" cy="130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4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 Recoupment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Lender must certify that the fee recoupment period does not exceed 36 months.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b="1" i="1" dirty="0">
                <a:solidFill>
                  <a:srgbClr val="345528"/>
                </a:solidFill>
              </a:rPr>
              <a:t>Calculation: </a:t>
            </a:r>
            <a:r>
              <a:rPr lang="en-US" i="1" dirty="0">
                <a:solidFill>
                  <a:srgbClr val="345528"/>
                </a:solidFill>
              </a:rPr>
              <a:t>Take the total of all fees, closing costs, expenses, and incurred costs (excluding typical prepaid items) and divide by the dollar amount the monthly  P&amp;I payment is being reduced by.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7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</a:t>
            </a:r>
            <a:r>
              <a:rPr lang="en-US" b="1" dirty="0" smtClean="0"/>
              <a:t>Comparison Disclosure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VA has clarified that Lender’s must now provide the Veteran a Refinance Loan Comparison and Lender Certification disclosure at time of initial disclosure and again at time of closing.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i="1" dirty="0" smtClean="0"/>
              <a:t>Note: </a:t>
            </a:r>
            <a:r>
              <a:rPr lang="en-US" sz="2400" i="1" dirty="0" smtClean="0"/>
              <a:t>Refer to Exhibit A of VA Circular 26-18-1, Change 1 for VA FAQs regarding the specifics of the disclosure and timing requirements.</a:t>
            </a:r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0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Additional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2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</a:t>
            </a:r>
            <a:r>
              <a:rPr lang="en-US" dirty="0" smtClean="0"/>
              <a:t>Refinance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Overview &amp; Discussion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Circular </a:t>
            </a:r>
            <a:r>
              <a:rPr lang="en-US" sz="3200" b="1" u="sng" dirty="0" smtClean="0">
                <a:solidFill>
                  <a:srgbClr val="345528"/>
                </a:solidFill>
              </a:rPr>
              <a:t>26-17-12</a:t>
            </a:r>
            <a:r>
              <a:rPr lang="en-US" sz="3200" dirty="0" smtClean="0">
                <a:solidFill>
                  <a:srgbClr val="345528"/>
                </a:solidFill>
              </a:rPr>
              <a:t>: </a:t>
            </a:r>
            <a:r>
              <a:rPr lang="en-US" sz="3200" dirty="0" smtClean="0"/>
              <a:t>Instructions for completing the IRRRL Worksheet {VA Form 26-8923}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Circular </a:t>
            </a:r>
            <a:r>
              <a:rPr lang="en-US" sz="3200" b="1" u="sng" dirty="0" smtClean="0">
                <a:solidFill>
                  <a:srgbClr val="345528"/>
                </a:solidFill>
              </a:rPr>
              <a:t>26-17-11</a:t>
            </a:r>
            <a:r>
              <a:rPr lang="en-US" sz="3200" b="1" dirty="0" smtClean="0">
                <a:solidFill>
                  <a:srgbClr val="345528"/>
                </a:solidFill>
              </a:rPr>
              <a:t>: </a:t>
            </a:r>
            <a:r>
              <a:rPr lang="en-US" sz="3200" dirty="0" smtClean="0"/>
              <a:t>Instructions regarding how to document fees on the Loan Estimate and Closing Disclosure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2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Home </a:t>
            </a:r>
            <a:r>
              <a:rPr lang="en-US" sz="3200" b="1" u="sng" dirty="0" smtClean="0">
                <a:solidFill>
                  <a:srgbClr val="345528"/>
                </a:solidFill>
              </a:rPr>
              <a:t>Loans General</a:t>
            </a:r>
            <a:endParaRPr lang="en-US" sz="3200" b="1" u="sng" dirty="0">
              <a:solidFill>
                <a:srgbClr val="345528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https://www.benefits.va.gov/homeloans/index.asp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Lenders </a:t>
            </a:r>
            <a:r>
              <a:rPr lang="en-US" sz="3200" b="1" u="sng" dirty="0" smtClean="0">
                <a:solidFill>
                  <a:srgbClr val="345528"/>
                </a:solidFill>
              </a:rPr>
              <a:t>Page</a:t>
            </a:r>
            <a:endParaRPr lang="en-US" sz="3200" b="1" u="sng" dirty="0">
              <a:solidFill>
                <a:srgbClr val="345528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https://www.benefits.va.gov/homeloans/lenders.asp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9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://images.clipartpanda.com/cool-question-marks-QuestionMarks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7" y="722812"/>
            <a:ext cx="8136898" cy="45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6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037" y="1631926"/>
            <a:ext cx="6352381" cy="2514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3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 Refinance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190"/>
            <a:ext cx="7886700" cy="4411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Chapter 6, of the VA Lender Handbook provides guidance for two types of Refinance products: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3200" dirty="0" smtClean="0">
                <a:solidFill>
                  <a:srgbClr val="345528"/>
                </a:solidFill>
              </a:rPr>
              <a:t> </a:t>
            </a:r>
            <a:r>
              <a:rPr lang="en-US" sz="3200" b="1" dirty="0" smtClean="0">
                <a:solidFill>
                  <a:srgbClr val="345528"/>
                </a:solidFill>
              </a:rPr>
              <a:t>Cash-Out Refinancing Loans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345528"/>
                </a:solidFill>
              </a:rPr>
              <a:t>Interest Rate Reduction Refinancing Loans (IRRRL)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9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 Refinance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190"/>
            <a:ext cx="7886700" cy="4411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May 2018, </a:t>
            </a:r>
            <a:r>
              <a:rPr lang="en-US" sz="3200" b="1" i="1" dirty="0" smtClean="0">
                <a:solidFill>
                  <a:srgbClr val="345528"/>
                </a:solidFill>
              </a:rPr>
              <a:t>The </a:t>
            </a:r>
            <a:r>
              <a:rPr lang="en-US" sz="3200" b="1" i="1" dirty="0">
                <a:solidFill>
                  <a:srgbClr val="345528"/>
                </a:solidFill>
              </a:rPr>
              <a:t>Economic Growth, Regulatory Relief, and Consumer Protection </a:t>
            </a:r>
            <a:r>
              <a:rPr lang="en-US" sz="3200" b="1" i="1" dirty="0" smtClean="0">
                <a:solidFill>
                  <a:srgbClr val="345528"/>
                </a:solidFill>
              </a:rPr>
              <a:t>Act</a:t>
            </a:r>
            <a:r>
              <a:rPr lang="en-US" sz="3200" b="1" dirty="0" smtClean="0"/>
              <a:t> </a:t>
            </a:r>
            <a:r>
              <a:rPr lang="en-US" sz="3200" dirty="0" smtClean="0"/>
              <a:t>was signed into federal law.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This law includes </a:t>
            </a:r>
            <a:r>
              <a:rPr lang="en-US" sz="3200" b="1" i="1" dirty="0" smtClean="0">
                <a:solidFill>
                  <a:srgbClr val="345528"/>
                </a:solidFill>
              </a:rPr>
              <a:t>The Protecting Veterans From Predatory Lending Act of 2018</a:t>
            </a:r>
            <a:r>
              <a:rPr lang="en-US" sz="3200" dirty="0" smtClean="0"/>
              <a:t>, designed to protect Veterans from “loan churning” or “serial refinancing”.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4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Cash-Out Refinances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Policy Changes Announced </a:t>
            </a:r>
            <a:r>
              <a:rPr lang="en-US" i="1" dirty="0" smtClean="0"/>
              <a:t>In: </a:t>
            </a:r>
            <a:r>
              <a:rPr lang="en-US" i="1" dirty="0">
                <a:solidFill>
                  <a:srgbClr val="FF00FF"/>
                </a:solidFill>
              </a:rPr>
              <a:t/>
            </a:r>
            <a:br>
              <a:rPr lang="en-US" i="1" dirty="0">
                <a:solidFill>
                  <a:srgbClr val="FF00FF"/>
                </a:solidFill>
              </a:rPr>
            </a:br>
            <a:r>
              <a:rPr lang="en-US" i="1" dirty="0"/>
              <a:t>VA Circular 26-18-30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VA Circular 26-18-30 Implements </a:t>
            </a:r>
            <a:r>
              <a:rPr lang="en-US" sz="3200" dirty="0"/>
              <a:t>requirements of </a:t>
            </a:r>
            <a:r>
              <a:rPr lang="en-US" sz="3200" b="1" i="1" dirty="0" smtClean="0">
                <a:solidFill>
                  <a:srgbClr val="345528"/>
                </a:solidFill>
              </a:rPr>
              <a:t>The </a:t>
            </a:r>
            <a:r>
              <a:rPr lang="en-US" sz="3200" b="1" i="1" dirty="0">
                <a:solidFill>
                  <a:srgbClr val="345528"/>
                </a:solidFill>
              </a:rPr>
              <a:t>Economic Growth, Regulatory Relief, and Consumer Protection </a:t>
            </a:r>
            <a:r>
              <a:rPr lang="en-US" sz="3200" b="1" i="1" dirty="0" smtClean="0">
                <a:solidFill>
                  <a:srgbClr val="345528"/>
                </a:solidFill>
              </a:rPr>
              <a:t>Act</a:t>
            </a:r>
            <a:r>
              <a:rPr lang="en-US" sz="3200" i="1" dirty="0" smtClean="0"/>
              <a:t> </a:t>
            </a:r>
            <a:r>
              <a:rPr lang="en-US" sz="3200" dirty="0" smtClean="0"/>
              <a:t>for VA Cash-Out Refinance Loans.</a:t>
            </a:r>
            <a:endParaRPr lang="en-US" sz="3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The changes are effective to all loan applications taken on or after </a:t>
            </a:r>
            <a:r>
              <a:rPr lang="en-US" sz="3200" b="1" u="sng" dirty="0">
                <a:solidFill>
                  <a:srgbClr val="345528"/>
                </a:solidFill>
              </a:rPr>
              <a:t>February 15, </a:t>
            </a:r>
            <a:r>
              <a:rPr lang="en-US" sz="3200" b="1" u="sng" dirty="0" smtClean="0">
                <a:solidFill>
                  <a:srgbClr val="345528"/>
                </a:solidFill>
              </a:rPr>
              <a:t>2019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6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4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cs typeface="Arial" panose="020B0604020202020204" pitchFamily="34" charset="0"/>
              </a:rPr>
              <a:t>  New Cash-Out </a:t>
            </a:r>
            <a:r>
              <a:rPr lang="en-US" sz="3200" dirty="0">
                <a:cs typeface="Arial" panose="020B0604020202020204" pitchFamily="34" charset="0"/>
              </a:rPr>
              <a:t>Refinance Categories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</a:t>
            </a:r>
            <a:r>
              <a:rPr lang="en-US" sz="3200" dirty="0" smtClean="0">
                <a:cs typeface="Arial" panose="020B0604020202020204" pitchFamily="34" charset="0"/>
              </a:rPr>
              <a:t>Changes to LTV </a:t>
            </a:r>
            <a:r>
              <a:rPr lang="en-US" sz="3200" dirty="0">
                <a:cs typeface="Arial" panose="020B0604020202020204" pitchFamily="34" charset="0"/>
              </a:rPr>
              <a:t>Calculations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Net Tangible Benefit </a:t>
            </a:r>
            <a:r>
              <a:rPr lang="en-US" sz="3200" dirty="0" smtClean="0">
                <a:cs typeface="Arial" panose="020B0604020202020204" pitchFamily="34" charset="0"/>
              </a:rPr>
              <a:t>and Disclosure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Seasoning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  Recoupment Period Requirements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6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</a:t>
            </a:r>
            <a:r>
              <a:rPr lang="en-US" b="1" dirty="0"/>
              <a:t>Cash-Out Refinance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Type I Cash-Out Refinance</a:t>
            </a:r>
            <a:r>
              <a:rPr lang="en-US" sz="3200" dirty="0">
                <a:solidFill>
                  <a:srgbClr val="345528"/>
                </a:solidFill>
              </a:rPr>
              <a:t>: </a:t>
            </a:r>
            <a:r>
              <a:rPr lang="en-US" sz="3200" dirty="0"/>
              <a:t>The loan amount (including the VA funding fee) </a:t>
            </a:r>
            <a:r>
              <a:rPr lang="en-US" sz="3200" u="sng" dirty="0">
                <a:solidFill>
                  <a:srgbClr val="FF0000"/>
                </a:solidFill>
              </a:rPr>
              <a:t>DOES NOT </a:t>
            </a:r>
            <a:r>
              <a:rPr lang="en-US" sz="3200" u="sng" dirty="0" smtClean="0">
                <a:solidFill>
                  <a:srgbClr val="FF0000"/>
                </a:solidFill>
              </a:rPr>
              <a:t>EXCEED</a:t>
            </a:r>
            <a:r>
              <a:rPr lang="en-US" sz="3200" dirty="0" smtClean="0"/>
              <a:t> </a:t>
            </a:r>
            <a:r>
              <a:rPr lang="en-US" sz="3200" dirty="0"/>
              <a:t>the payoff amount of the loan being refinanced.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Type II Cash-Out Refinance</a:t>
            </a:r>
            <a:r>
              <a:rPr lang="en-US" sz="3200" dirty="0">
                <a:solidFill>
                  <a:srgbClr val="345528"/>
                </a:solidFill>
              </a:rPr>
              <a:t>: </a:t>
            </a:r>
            <a:r>
              <a:rPr lang="en-US" sz="3200" dirty="0"/>
              <a:t>The loan amount (including the VA funding fee) </a:t>
            </a:r>
            <a:r>
              <a:rPr lang="en-US" sz="3200" u="sng" dirty="0" smtClean="0">
                <a:solidFill>
                  <a:srgbClr val="FF0000"/>
                </a:solidFill>
              </a:rPr>
              <a:t>DOES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</a:rPr>
              <a:t>EXCEED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/>
              <a:t>the payoff amount of the loan being refinanced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SLIDE_COUNT" val="33"/>
  <p:tag name="ARTICULATE_REFERENCE_ID" val="ea8d3933-2d61-4820-aed7-d8d2adf4236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2090-\\redcafs\conf$\angela perez\2019 webinars\va home loans - refinance  updates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9"/>
  <p:tag name="ARTICULATE_AUDIO_RECORDED" val="1"/>
  <p:tag name="ELAPSEDTIME" val="60.9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7"/>
  <p:tag name="ARTICULATE_AUDIO_RECORDED" val="1"/>
  <p:tag name="ELAPSEDTIME" val="17.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ELAPSEDTIME" val="21.2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31.2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6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56"/>
  <p:tag name="ARTICULATE_AUDIO_RECORDED" val="1"/>
  <p:tag name="ELAPSEDTIME" val="13.7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ARTICULATE_AUDIO_RECORDED" val="1"/>
  <p:tag name="ELAPSEDTIME" val="33.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ELAPSEDTIME" val="39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24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7"/>
  <p:tag name="ARTICULATE_AUDIO_RECORDED" val="1"/>
  <p:tag name="ELAPSEDTIME" val="46.9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2"/>
  <p:tag name="ARTICULATE_AUDIO_RECORDED" val="1"/>
  <p:tag name="ELAPSEDTIME" val="44.3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3"/>
  <p:tag name="ARTICULATE_AUDIO_RECORDED" val="1"/>
  <p:tag name="ELAPSEDTIME" val="69.2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ARTICULATE_AUDIO_RECORDED" val="1"/>
  <p:tag name="ELAPSEDTIME" val="31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9"/>
  <p:tag name="ARTICULATE_AUDIO_RECORDED" val="1"/>
  <p:tag name="ELAPSEDTIME" val="32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0"/>
  <p:tag name="ARTICULATE_AUDIO_RECORDED" val="1"/>
  <p:tag name="ELAPSEDTIME" val="61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1"/>
  <p:tag name="ARTICULATE_AUDIO_RECORDED" val="1"/>
  <p:tag name="ELAPSEDTIME" val="53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4.5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13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4"/>
  <p:tag name="ARTICULATE_AUDIO_RECORDED" val="1"/>
  <p:tag name="ELAPSEDTIME" val="21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4"/>
  <p:tag name="ARTICULATE_AUDIO_RECORDED" val="1"/>
  <p:tag name="ELAPSEDTIME" val="37.5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3"/>
  <p:tag name="ARTICULATE_AUDIO_RECORDED" val="1"/>
  <p:tag name="ELAPSEDTIME" val="29.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5"/>
  <p:tag name="ARTICULATE_AUDIO_RECORDED" val="1"/>
  <p:tag name="ELAPSEDTIME" val="45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AUDIO_RECORDED" val="1"/>
  <p:tag name="ELAPSEDTIME" val="46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7"/>
  <p:tag name="ARTICULATE_AUDIO_RECORDED" val="1"/>
  <p:tag name="ELAPSEDTIME" val="47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8"/>
  <p:tag name="ARTICULATE_AUDIO_RECORDED" val="1"/>
  <p:tag name="ELAPSEDTIME" val="46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9"/>
  <p:tag name="ARTICULATE_AUDIO_RECORDED" val="1"/>
  <p:tag name="ELAPSEDTIME" val="4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0"/>
  <p:tag name="ARTICULATE_AUDIO_RECORDED" val="1"/>
  <p:tag name="ELAPSEDTIME" val="15.3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1"/>
  <p:tag name="ARTICULATE_AUDIO_RECORDED" val="1"/>
  <p:tag name="ELAPSEDTIME" val="66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ELAPSEDTIME" val="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1"/>
  <p:tag name="ARTICULATE_AUDIO_RECORDED" val="1"/>
  <p:tag name="ELAPSEDTIME" val="35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5"/>
  <p:tag name="ARTICULATE_AUDIO_RECORDED" val="1"/>
  <p:tag name="ELAPSEDTIME" val="17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6"/>
  <p:tag name="ARTICULATE_AUDIO_RECORDED" val="1"/>
  <p:tag name="ELAPSEDTIME" val="11.7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8"/>
  <p:tag name="ARTICULATE_AUDIO_RECORDED" val="1"/>
  <p:tag name="ELAPSEDTIME" val="41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3191</TotalTime>
  <Words>1385</Words>
  <Application>Microsoft Office PowerPoint</Application>
  <PresentationFormat>On-screen Show (4:3)</PresentationFormat>
  <Paragraphs>178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VA Home Loans</vt:lpstr>
      <vt:lpstr>Agenda</vt:lpstr>
      <vt:lpstr>VA Refinance Products</vt:lpstr>
      <vt:lpstr>VA Refinance Products</vt:lpstr>
      <vt:lpstr>VA Refinance Products</vt:lpstr>
      <vt:lpstr>VA Cash-Out Refinances</vt:lpstr>
      <vt:lpstr>Overview</vt:lpstr>
      <vt:lpstr>Overview</vt:lpstr>
      <vt:lpstr>New Cash-Out Refinance Categories</vt:lpstr>
      <vt:lpstr>Loan-To-Value (LTV) Calculations</vt:lpstr>
      <vt:lpstr>Net Tangible Benefit (NTB)</vt:lpstr>
      <vt:lpstr>Net Tangible Benefit (NTB)</vt:lpstr>
      <vt:lpstr>Net Tangible Benefit (NTB)</vt:lpstr>
      <vt:lpstr>Net Tangible Benefit (NTB)</vt:lpstr>
      <vt:lpstr>Net Tangible Benefit (NTB)</vt:lpstr>
      <vt:lpstr>Net Tangible Benefit</vt:lpstr>
      <vt:lpstr>Net Tangible Benefit</vt:lpstr>
      <vt:lpstr>Loan Seasoning</vt:lpstr>
      <vt:lpstr>Fee Recoupment – Type I Only</vt:lpstr>
      <vt:lpstr>VA IRRRL Refinances</vt:lpstr>
      <vt:lpstr>Overview</vt:lpstr>
      <vt:lpstr>Overview</vt:lpstr>
      <vt:lpstr>Net Tangible Benefit</vt:lpstr>
      <vt:lpstr>Discount Points &amp; LTV </vt:lpstr>
      <vt:lpstr>Appraisal Requirements</vt:lpstr>
      <vt:lpstr>Loan Seasoning</vt:lpstr>
      <vt:lpstr>Fee Recoupment</vt:lpstr>
      <vt:lpstr>Loan Comparison Disclosure</vt:lpstr>
      <vt:lpstr>Closing Comments</vt:lpstr>
      <vt:lpstr>Additional Reference</vt:lpstr>
      <vt:lpstr>Additional References</vt:lpstr>
      <vt:lpstr>PowerPoint Presentation</vt:lpstr>
      <vt:lpstr>PowerPoint Presentation</vt:lpstr>
    </vt:vector>
  </TitlesOfParts>
  <Company>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Martell, Laura</dc:creator>
  <cp:lastModifiedBy>Admin Conference Room</cp:lastModifiedBy>
  <cp:revision>241</cp:revision>
  <cp:lastPrinted>2018-05-23T22:24:52Z</cp:lastPrinted>
  <dcterms:created xsi:type="dcterms:W3CDTF">2017-09-19T23:55:42Z</dcterms:created>
  <dcterms:modified xsi:type="dcterms:W3CDTF">2019-01-25T00:53:30Z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0A25D3B7-F052-46D9-A73D-637FC2A75ABB</vt:lpwstr>
  </property>
  <property fmtid="{D5CDD505-2E9C-101B-9397-08002B2CF9AE}" pid="3" name="ArticulatePath">
    <vt:lpwstr>VA Home Loans - Refinance  Updates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\\redcafs\conf$\Angela Perez\2019 Webinars\VA Home Loans - Refinance  Updates.ppta</vt:lpwstr>
  </property>
</Properties>
</file>