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handoutMasterIdLst>
    <p:handoutMasterId r:id="rId27"/>
  </p:handoutMasterIdLst>
  <p:sldIdLst>
    <p:sldId id="256" r:id="rId2"/>
    <p:sldId id="257" r:id="rId3"/>
    <p:sldId id="258" r:id="rId4"/>
    <p:sldId id="283" r:id="rId5"/>
    <p:sldId id="279" r:id="rId6"/>
    <p:sldId id="285" r:id="rId7"/>
    <p:sldId id="267" r:id="rId8"/>
    <p:sldId id="260" r:id="rId9"/>
    <p:sldId id="261" r:id="rId10"/>
    <p:sldId id="263" r:id="rId11"/>
    <p:sldId id="287" r:id="rId12"/>
    <p:sldId id="262" r:id="rId13"/>
    <p:sldId id="278" r:id="rId14"/>
    <p:sldId id="266" r:id="rId15"/>
    <p:sldId id="270" r:id="rId16"/>
    <p:sldId id="268" r:id="rId17"/>
    <p:sldId id="280" r:id="rId18"/>
    <p:sldId id="284" r:id="rId19"/>
    <p:sldId id="271" r:id="rId20"/>
    <p:sldId id="281" r:id="rId21"/>
    <p:sldId id="288" r:id="rId22"/>
    <p:sldId id="272" r:id="rId23"/>
    <p:sldId id="273" r:id="rId24"/>
    <p:sldId id="277" r:id="rId25"/>
  </p:sldIdLst>
  <p:sldSz cx="9144000" cy="6858000" type="screen4x3"/>
  <p:notesSz cx="7086600" cy="942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3DB622-2239-43C6-8808-35E2A62D866D}">
          <p14:sldIdLst>
            <p14:sldId id="256"/>
            <p14:sldId id="257"/>
            <p14:sldId id="258"/>
            <p14:sldId id="283"/>
            <p14:sldId id="279"/>
            <p14:sldId id="285"/>
            <p14:sldId id="267"/>
            <p14:sldId id="260"/>
            <p14:sldId id="261"/>
            <p14:sldId id="263"/>
            <p14:sldId id="287"/>
            <p14:sldId id="262"/>
            <p14:sldId id="278"/>
            <p14:sldId id="266"/>
            <p14:sldId id="270"/>
            <p14:sldId id="268"/>
            <p14:sldId id="280"/>
            <p14:sldId id="284"/>
            <p14:sldId id="271"/>
            <p14:sldId id="281"/>
            <p14:sldId id="288"/>
            <p14:sldId id="272"/>
            <p14:sldId id="273"/>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80" autoAdjust="0"/>
  </p:normalViewPr>
  <p:slideViewPr>
    <p:cSldViewPr>
      <p:cViewPr>
        <p:scale>
          <a:sx n="66" d="100"/>
          <a:sy n="66" d="100"/>
        </p:scale>
        <p:origin x="-1020" y="-696"/>
      </p:cViewPr>
      <p:guideLst>
        <p:guide orient="horz" pos="2160"/>
        <p:guide pos="2880"/>
      </p:guideLst>
    </p:cSldViewPr>
  </p:slideViewPr>
  <p:outlineViewPr>
    <p:cViewPr>
      <p:scale>
        <a:sx n="33" d="100"/>
        <a:sy n="33" d="100"/>
      </p:scale>
      <p:origin x="42" y="247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650" y="-78"/>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71488"/>
          </a:xfrm>
          <a:prstGeom prst="rect">
            <a:avLst/>
          </a:prstGeom>
        </p:spPr>
        <p:txBody>
          <a:bodyPr vert="horz" lIns="91440" tIns="45720" rIns="91440" bIns="45720" rtlCol="0"/>
          <a:lstStyle>
            <a:lvl1pPr algn="r">
              <a:defRPr sz="1200"/>
            </a:lvl1pPr>
          </a:lstStyle>
          <a:p>
            <a:fld id="{2FDFBC61-2FC4-4314-84E9-0D21711D47B2}" type="datetimeFigureOut">
              <a:rPr lang="en-US" smtClean="0"/>
              <a:t>2/16/2017</a:t>
            </a:fld>
            <a:endParaRPr lang="en-US"/>
          </a:p>
        </p:txBody>
      </p:sp>
      <p:sp>
        <p:nvSpPr>
          <p:cNvPr id="4" name="Footer Placeholder 3"/>
          <p:cNvSpPr>
            <a:spLocks noGrp="1"/>
          </p:cNvSpPr>
          <p:nvPr>
            <p:ph type="ftr" sz="quarter" idx="2"/>
          </p:nvPr>
        </p:nvSpPr>
        <p:spPr>
          <a:xfrm>
            <a:off x="0" y="8956675"/>
            <a:ext cx="3070225" cy="471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56675"/>
            <a:ext cx="3070225" cy="471488"/>
          </a:xfrm>
          <a:prstGeom prst="rect">
            <a:avLst/>
          </a:prstGeom>
        </p:spPr>
        <p:txBody>
          <a:bodyPr vert="horz" lIns="91440" tIns="45720" rIns="91440" bIns="45720" rtlCol="0" anchor="b"/>
          <a:lstStyle>
            <a:lvl1pPr algn="r">
              <a:defRPr sz="1200"/>
            </a:lvl1pPr>
          </a:lstStyle>
          <a:p>
            <a:fld id="{FB33BB5C-1AE4-42A8-B352-8D594FFF1C44}" type="slidenum">
              <a:rPr lang="en-US" smtClean="0"/>
              <a:t>‹#›</a:t>
            </a:fld>
            <a:endParaRPr lang="en-US"/>
          </a:p>
        </p:txBody>
      </p:sp>
    </p:spTree>
    <p:extLst>
      <p:ext uri="{BB962C8B-B14F-4D97-AF65-F5344CB8AC3E}">
        <p14:creationId xmlns:p14="http://schemas.microsoft.com/office/powerpoint/2010/main" val="226142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71488"/>
          </a:xfrm>
          <a:prstGeom prst="rect">
            <a:avLst/>
          </a:prstGeom>
        </p:spPr>
        <p:txBody>
          <a:bodyPr vert="horz" lIns="91440" tIns="45720" rIns="91440" bIns="45720" rtlCol="0"/>
          <a:lstStyle>
            <a:lvl1pPr algn="r">
              <a:defRPr sz="1200"/>
            </a:lvl1pPr>
          </a:lstStyle>
          <a:p>
            <a:fld id="{68431919-768D-45D4-B120-A0F6B5F22418}" type="datetimeFigureOut">
              <a:rPr lang="en-US" smtClean="0"/>
              <a:t>2/16/2017</a:t>
            </a:fld>
            <a:endParaRPr lang="en-US"/>
          </a:p>
        </p:txBody>
      </p:sp>
      <p:sp>
        <p:nvSpPr>
          <p:cNvPr id="4" name="Slide Image Placeholder 3"/>
          <p:cNvSpPr>
            <a:spLocks noGrp="1" noRot="1" noChangeAspect="1"/>
          </p:cNvSpPr>
          <p:nvPr>
            <p:ph type="sldImg" idx="2"/>
          </p:nvPr>
        </p:nvSpPr>
        <p:spPr>
          <a:xfrm>
            <a:off x="1185863" y="708025"/>
            <a:ext cx="4714875" cy="3535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79925"/>
            <a:ext cx="5670550" cy="42433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6675"/>
            <a:ext cx="3070225" cy="4714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56675"/>
            <a:ext cx="3070225" cy="471488"/>
          </a:xfrm>
          <a:prstGeom prst="rect">
            <a:avLst/>
          </a:prstGeom>
        </p:spPr>
        <p:txBody>
          <a:bodyPr vert="horz" lIns="91440" tIns="45720" rIns="91440" bIns="45720" rtlCol="0" anchor="b"/>
          <a:lstStyle>
            <a:lvl1pPr algn="r">
              <a:defRPr sz="1200"/>
            </a:lvl1pPr>
          </a:lstStyle>
          <a:p>
            <a:fld id="{0698FAFB-A941-4F1F-BA7F-AFBBA1960AED}" type="slidenum">
              <a:rPr lang="en-US" smtClean="0"/>
              <a:t>‹#›</a:t>
            </a:fld>
            <a:endParaRPr lang="en-US"/>
          </a:p>
        </p:txBody>
      </p:sp>
    </p:spTree>
    <p:extLst>
      <p:ext uri="{BB962C8B-B14F-4D97-AF65-F5344CB8AC3E}">
        <p14:creationId xmlns:p14="http://schemas.microsoft.com/office/powerpoint/2010/main" val="29794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8FAFB-A941-4F1F-BA7F-AFBBA1960AED}" type="slidenum">
              <a:rPr lang="en-US" smtClean="0"/>
              <a:t>3</a:t>
            </a:fld>
            <a:endParaRPr lang="en-US" dirty="0"/>
          </a:p>
        </p:txBody>
      </p:sp>
    </p:spTree>
    <p:extLst>
      <p:ext uri="{BB962C8B-B14F-4D97-AF65-F5344CB8AC3E}">
        <p14:creationId xmlns:p14="http://schemas.microsoft.com/office/powerpoint/2010/main" val="246323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8FAFB-A941-4F1F-BA7F-AFBBA1960AED}" type="slidenum">
              <a:rPr lang="en-US" smtClean="0"/>
              <a:t>22</a:t>
            </a:fld>
            <a:endParaRPr lang="en-US"/>
          </a:p>
        </p:txBody>
      </p:sp>
    </p:spTree>
    <p:extLst>
      <p:ext uri="{BB962C8B-B14F-4D97-AF65-F5344CB8AC3E}">
        <p14:creationId xmlns:p14="http://schemas.microsoft.com/office/powerpoint/2010/main" val="382526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EF4D41-D62E-49A3-8735-63E1D7DCF66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7" name="Rectangle 6"/>
          <p:cNvSpPr/>
          <p:nvPr userDrawn="1"/>
        </p:nvSpPr>
        <p:spPr>
          <a:xfrm>
            <a:off x="8458200" y="0"/>
            <a:ext cx="685800" cy="6858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458200" y="5486400"/>
            <a:ext cx="685800" cy="6858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F4D41-D62E-49A3-8735-63E1D7DCF66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F4D41-D62E-49A3-8735-63E1D7DCF66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1EF4D41-D62E-49A3-8735-63E1D7DCF66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F4D41-D62E-49A3-8735-63E1D7DCF662}"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EF4D41-D62E-49A3-8735-63E1D7DCF662}"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EF4D41-D62E-49A3-8735-63E1D7DCF662}"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EF4D41-D62E-49A3-8735-63E1D7DCF662}"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F4D41-D62E-49A3-8735-63E1D7DCF662}"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F4D41-D62E-49A3-8735-63E1D7DCF662}"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1EF4D41-D62E-49A3-8735-63E1D7DCF662}" type="datetimeFigureOut">
              <a:rPr lang="en-US" smtClean="0"/>
              <a:t>2/16/2017</a:t>
            </a:fld>
            <a:endParaRPr lang="en-US"/>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1EF4D41-D62E-49A3-8735-63E1D7DCF662}" type="datetimeFigureOut">
              <a:rPr lang="en-US" smtClean="0"/>
              <a:t>2/16/2017</a:t>
            </a:fld>
            <a:endParaRPr lang="en-US"/>
          </a:p>
        </p:txBody>
      </p:sp>
      <p:sp>
        <p:nvSpPr>
          <p:cNvPr id="9" name="Rectangle 8"/>
          <p:cNvSpPr/>
          <p:nvPr userDrawn="1"/>
        </p:nvSpPr>
        <p:spPr>
          <a:xfrm>
            <a:off x="457200" y="1554481"/>
            <a:ext cx="7696200" cy="4571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73678" y="5486400"/>
            <a:ext cx="654844" cy="65484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914400" rtl="0" eaLnBrk="1" latinLnBrk="0" hangingPunct="1">
        <a:spcBef>
          <a:spcPct val="0"/>
        </a:spcBef>
        <a:buNone/>
        <a:defRPr sz="4600" b="1" kern="1200" cap="none" spc="-100" baseline="0">
          <a:ln>
            <a:noFill/>
          </a:ln>
          <a:solidFill>
            <a:schemeClr val="accent2">
              <a:lumMod val="50000"/>
            </a:schemeClr>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herrie.vaughan@mwfin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wfinc.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adian.bz/" TargetMode="External"/><Relationship Id="rId2" Type="http://schemas.openxmlformats.org/officeDocument/2006/relationships/hyperlink" Target="http://www.mgic.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mortgageinsurance.genwort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2743200"/>
          </a:xfrm>
        </p:spPr>
        <p:txBody>
          <a:bodyPr anchor="ctr"/>
          <a:lstStyle/>
          <a:p>
            <a:pPr algn="ctr"/>
            <a:r>
              <a:rPr lang="en-US" sz="4300" dirty="0" smtClean="0"/>
              <a:t>The Benefits of Conventional Lending in Today’s Marketplace</a:t>
            </a:r>
            <a:endParaRPr lang="en-US" sz="4300" b="1" dirty="0">
              <a:solidFill>
                <a:schemeClr val="tx1"/>
              </a:solidFill>
            </a:endParaRPr>
          </a:p>
        </p:txBody>
      </p:sp>
      <p:sp>
        <p:nvSpPr>
          <p:cNvPr id="3" name="Subtitle 2"/>
          <p:cNvSpPr>
            <a:spLocks noGrp="1"/>
          </p:cNvSpPr>
          <p:nvPr>
            <p:ph type="subTitle" idx="1"/>
          </p:nvPr>
        </p:nvSpPr>
        <p:spPr>
          <a:xfrm>
            <a:off x="762000" y="5257800"/>
            <a:ext cx="6461760" cy="1447800"/>
          </a:xfrm>
        </p:spPr>
        <p:txBody>
          <a:bodyPr>
            <a:normAutofit lnSpcReduction="10000"/>
          </a:bodyPr>
          <a:lstStyle/>
          <a:p>
            <a:endParaRPr lang="en-US" sz="2400" b="1" dirty="0" smtClean="0">
              <a:solidFill>
                <a:schemeClr val="accent3"/>
              </a:solidFill>
            </a:endParaRPr>
          </a:p>
          <a:p>
            <a:r>
              <a:rPr lang="en-US" sz="2400" b="1" dirty="0" smtClean="0">
                <a:solidFill>
                  <a:schemeClr val="accent3"/>
                </a:solidFill>
              </a:rPr>
              <a:t>Presented </a:t>
            </a:r>
            <a:r>
              <a:rPr lang="en-US" sz="2400" b="1" dirty="0">
                <a:solidFill>
                  <a:schemeClr val="accent3"/>
                </a:solidFill>
              </a:rPr>
              <a:t>by: </a:t>
            </a:r>
            <a:r>
              <a:rPr lang="en-US" sz="2400" b="1" dirty="0" smtClean="0">
                <a:solidFill>
                  <a:schemeClr val="accent3"/>
                </a:solidFill>
              </a:rPr>
              <a:t>Sherrie Vaughan	</a:t>
            </a:r>
          </a:p>
          <a:p>
            <a:r>
              <a:rPr lang="en-US" sz="1800" b="1" dirty="0" smtClean="0">
                <a:solidFill>
                  <a:schemeClr val="accent3"/>
                </a:solidFill>
              </a:rPr>
              <a:t>Account Executive Sacramento</a:t>
            </a:r>
          </a:p>
          <a:p>
            <a:r>
              <a:rPr lang="en-US" sz="1800" b="1" dirty="0" smtClean="0">
                <a:solidFill>
                  <a:schemeClr val="accent3"/>
                </a:solidFill>
                <a:hlinkClick r:id="rId2"/>
              </a:rPr>
              <a:t>Sherrie.vaughan@mwfinc.com</a:t>
            </a:r>
            <a:r>
              <a:rPr lang="en-US" sz="1800" b="1" dirty="0" smtClean="0">
                <a:solidFill>
                  <a:schemeClr val="accent3"/>
                </a:solidFill>
              </a:rPr>
              <a:t>	</a:t>
            </a:r>
            <a:endParaRPr lang="en-US" sz="1800" b="1" dirty="0">
              <a:solidFill>
                <a:schemeClr val="accent3"/>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6751"/>
            <a:ext cx="7924800" cy="2171649"/>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PMI Shines…Conforming </a:t>
            </a:r>
            <a:endParaRPr lang="en-US" dirty="0"/>
          </a:p>
        </p:txBody>
      </p:sp>
      <p:sp>
        <p:nvSpPr>
          <p:cNvPr id="3" name="Content Placeholder 2"/>
          <p:cNvSpPr>
            <a:spLocks noGrp="1"/>
          </p:cNvSpPr>
          <p:nvPr>
            <p:ph idx="1"/>
          </p:nvPr>
        </p:nvSpPr>
        <p:spPr>
          <a:xfrm>
            <a:off x="533400" y="1600200"/>
            <a:ext cx="7620000" cy="4800600"/>
          </a:xfrm>
        </p:spPr>
        <p:txBody>
          <a:bodyPr>
            <a:normAutofit/>
          </a:bodyPr>
          <a:lstStyle/>
          <a:p>
            <a:pPr marL="0" indent="0">
              <a:buNone/>
            </a:pPr>
            <a:r>
              <a:rPr lang="en-US" dirty="0" smtClean="0"/>
              <a:t>For an </a:t>
            </a:r>
            <a:r>
              <a:rPr lang="en-US" b="1" dirty="0" smtClean="0"/>
              <a:t>LTV</a:t>
            </a:r>
            <a:r>
              <a:rPr lang="en-US" dirty="0" smtClean="0"/>
              <a:t> &gt; 95%, FHA is a great option for </a:t>
            </a:r>
            <a:r>
              <a:rPr lang="en-US" i="1" dirty="0" smtClean="0"/>
              <a:t>lower fico scores</a:t>
            </a:r>
            <a:endParaRPr lang="en-US" i="1" dirty="0"/>
          </a:p>
          <a:p>
            <a:pPr marL="0" indent="0">
              <a:buNone/>
            </a:pPr>
            <a:r>
              <a:rPr lang="en-US" dirty="0" smtClean="0"/>
              <a:t>But at 95% LTV for Conforming loans and 95% for High Balance</a:t>
            </a:r>
          </a:p>
          <a:p>
            <a:pPr marL="0" indent="0">
              <a:buNone/>
            </a:pPr>
            <a:r>
              <a:rPr lang="en-US" dirty="0" smtClean="0"/>
              <a:t>PMI shines for </a:t>
            </a:r>
            <a:r>
              <a:rPr lang="en-US" i="1" dirty="0" smtClean="0"/>
              <a:t>higher fico scores</a:t>
            </a:r>
            <a:endParaRPr lang="en-US" i="1" dirty="0"/>
          </a:p>
          <a:p>
            <a:pPr marL="0" indent="0">
              <a:buNone/>
            </a:pPr>
            <a:endParaRPr lang="en-US" dirty="0" smtClean="0"/>
          </a:p>
          <a:p>
            <a:pPr marL="0" indent="0">
              <a:buNone/>
            </a:pPr>
            <a:r>
              <a:rPr lang="en-US" dirty="0" smtClean="0"/>
              <a:t> </a:t>
            </a:r>
            <a:r>
              <a:rPr lang="en-US" sz="2000" b="1" dirty="0" smtClean="0"/>
              <a:t>Conventional Conforming:</a:t>
            </a:r>
            <a:r>
              <a:rPr lang="en-US" sz="2000" dirty="0" smtClean="0"/>
              <a:t>	</a:t>
            </a:r>
          </a:p>
          <a:p>
            <a:pPr marL="0" indent="0">
              <a:buNone/>
            </a:pPr>
            <a:r>
              <a:rPr lang="en-US" sz="2000" dirty="0" smtClean="0"/>
              <a:t>       95% LTV  OO - Purchase and R/T - 620 FICO</a:t>
            </a:r>
          </a:p>
          <a:p>
            <a:pPr marL="411480" lvl="1" indent="0">
              <a:buNone/>
            </a:pPr>
            <a:r>
              <a:rPr lang="en-US" dirty="0" smtClean="0"/>
              <a:t>(SFR</a:t>
            </a:r>
            <a:r>
              <a:rPr lang="en-US" dirty="0"/>
              <a:t>, Condo, </a:t>
            </a:r>
            <a:r>
              <a:rPr lang="en-US" dirty="0" smtClean="0"/>
              <a:t>PUD -  </a:t>
            </a:r>
            <a:r>
              <a:rPr lang="en-US" i="1" dirty="0" smtClean="0"/>
              <a:t>Manufactured)  </a:t>
            </a:r>
          </a:p>
          <a:p>
            <a:pPr marL="411480" lvl="1" indent="0">
              <a:buNone/>
            </a:pPr>
            <a:r>
              <a:rPr lang="en-US" dirty="0" smtClean="0"/>
              <a:t>90% LTV Second home-  Purchase and R/T - 620 FICO</a:t>
            </a:r>
          </a:p>
          <a:p>
            <a:pPr marL="411480" lvl="1" indent="0">
              <a:buNone/>
            </a:pPr>
            <a:r>
              <a:rPr lang="en-US" dirty="0"/>
              <a:t>(SFR, Condo, PUD -  </a:t>
            </a:r>
            <a:r>
              <a:rPr lang="en-US" i="1" dirty="0"/>
              <a:t>Manufactured)  </a:t>
            </a:r>
          </a:p>
          <a:p>
            <a:pPr marL="411480" lvl="1" indent="0">
              <a:buNone/>
            </a:pPr>
            <a:r>
              <a:rPr lang="en-US" dirty="0" smtClean="0"/>
              <a:t>85% LTV NOO – Purchase  - 620 FICO</a:t>
            </a:r>
          </a:p>
          <a:p>
            <a:pPr marL="411480" lvl="1" indent="0">
              <a:buNone/>
            </a:pPr>
            <a:r>
              <a:rPr lang="en-US" dirty="0" smtClean="0"/>
              <a:t>(SFR, Condo, PUD</a:t>
            </a:r>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40225766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PMI Shines… High Balance</a:t>
            </a:r>
            <a:endParaRPr lang="en-US" dirty="0"/>
          </a:p>
        </p:txBody>
      </p:sp>
      <p:sp>
        <p:nvSpPr>
          <p:cNvPr id="3" name="Content Placeholder 2"/>
          <p:cNvSpPr>
            <a:spLocks noGrp="1"/>
          </p:cNvSpPr>
          <p:nvPr>
            <p:ph idx="1"/>
          </p:nvPr>
        </p:nvSpPr>
        <p:spPr/>
        <p:txBody>
          <a:bodyPr/>
          <a:lstStyle/>
          <a:p>
            <a:pPr marL="114300" indent="0">
              <a:buNone/>
            </a:pPr>
            <a:r>
              <a:rPr lang="en-US" b="1" dirty="0" smtClean="0"/>
              <a:t> </a:t>
            </a:r>
          </a:p>
          <a:p>
            <a:pPr marL="114300" indent="0">
              <a:buNone/>
            </a:pPr>
            <a:r>
              <a:rPr lang="en-US" b="1" dirty="0" smtClean="0"/>
              <a:t>High Balance and *LP Super Conforming</a:t>
            </a:r>
          </a:p>
          <a:p>
            <a:r>
              <a:rPr lang="en-US" dirty="0" smtClean="0"/>
              <a:t>95% LTV – OO Purchase R/T – 620 FICO</a:t>
            </a:r>
          </a:p>
          <a:p>
            <a:pPr marL="114300" indent="0">
              <a:buNone/>
            </a:pPr>
            <a:r>
              <a:rPr lang="en-US" dirty="0"/>
              <a:t> </a:t>
            </a:r>
            <a:r>
              <a:rPr lang="en-US" dirty="0" smtClean="0"/>
              <a:t>   (SFR, Condo *Du Only, PUD) *LP does not allow Condo</a:t>
            </a:r>
          </a:p>
          <a:p>
            <a:r>
              <a:rPr lang="en-US" dirty="0" smtClean="0"/>
              <a:t>90% LTV – Second Home Purchase R/T – 620 FICO</a:t>
            </a:r>
          </a:p>
          <a:p>
            <a:pPr marL="114300" indent="0">
              <a:buNone/>
            </a:pPr>
            <a:r>
              <a:rPr lang="en-US" dirty="0" smtClean="0"/>
              <a:t>     (SFR, Condo, PUD)</a:t>
            </a:r>
          </a:p>
          <a:p>
            <a:r>
              <a:rPr lang="en-US" dirty="0" smtClean="0"/>
              <a:t>85% LTV – Investment Purchase – 620 FICO	</a:t>
            </a:r>
          </a:p>
          <a:p>
            <a:pPr marL="114300" indent="0">
              <a:buNone/>
            </a:pPr>
            <a:r>
              <a:rPr lang="en-US" dirty="0" smtClean="0"/>
              <a:t>     (SFR, Condo, PUD)</a:t>
            </a:r>
            <a:endParaRPr lang="en-US" dirty="0"/>
          </a:p>
          <a:p>
            <a:pPr marL="114300" indent="0">
              <a:buNone/>
            </a:pPr>
            <a:endParaRPr lang="en-US" dirty="0"/>
          </a:p>
        </p:txBody>
      </p:sp>
    </p:spTree>
    <p:extLst>
      <p:ext uri="{BB962C8B-B14F-4D97-AF65-F5344CB8AC3E}">
        <p14:creationId xmlns:p14="http://schemas.microsoft.com/office/powerpoint/2010/main" val="400745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PMI offers Options</a:t>
            </a:r>
            <a:endParaRPr lang="en-US" sz="2800" dirty="0"/>
          </a:p>
        </p:txBody>
      </p:sp>
      <p:sp>
        <p:nvSpPr>
          <p:cNvPr id="3" name="Content Placeholder 2"/>
          <p:cNvSpPr>
            <a:spLocks noGrp="1"/>
          </p:cNvSpPr>
          <p:nvPr>
            <p:ph idx="1"/>
          </p:nvPr>
        </p:nvSpPr>
        <p:spPr>
          <a:xfrm>
            <a:off x="457200" y="1752600"/>
            <a:ext cx="7620000" cy="4800600"/>
          </a:xfrm>
        </p:spPr>
        <p:txBody>
          <a:bodyPr>
            <a:normAutofit/>
          </a:bodyPr>
          <a:lstStyle/>
          <a:p>
            <a:pPr lvl="1"/>
            <a:r>
              <a:rPr lang="en-US" b="1" dirty="0" smtClean="0"/>
              <a:t>Borrower </a:t>
            </a:r>
            <a:r>
              <a:rPr lang="en-US" b="1" dirty="0"/>
              <a:t>Paid </a:t>
            </a:r>
            <a:r>
              <a:rPr lang="en-US" b="1" dirty="0" smtClean="0"/>
              <a:t>MI (BPMI) </a:t>
            </a:r>
            <a:r>
              <a:rPr lang="en-US" dirty="0"/>
              <a:t>– borrower pays </a:t>
            </a:r>
            <a:r>
              <a:rPr lang="en-US" dirty="0" smtClean="0"/>
              <a:t>monthly</a:t>
            </a:r>
          </a:p>
          <a:p>
            <a:pPr lvl="2"/>
            <a:r>
              <a:rPr lang="en-US" dirty="0" smtClean="0"/>
              <a:t>Can be refundable or non-refundable</a:t>
            </a:r>
          </a:p>
          <a:p>
            <a:pPr lvl="2"/>
            <a:r>
              <a:rPr lang="en-US" dirty="0" smtClean="0"/>
              <a:t>MI payment may be lower than FHA</a:t>
            </a:r>
            <a:endParaRPr lang="en-US" dirty="0"/>
          </a:p>
          <a:p>
            <a:pPr lvl="1"/>
            <a:endParaRPr lang="en-US" b="1" dirty="0" smtClean="0"/>
          </a:p>
          <a:p>
            <a:pPr lvl="1"/>
            <a:r>
              <a:rPr lang="en-US" b="1" dirty="0" smtClean="0"/>
              <a:t>Lender </a:t>
            </a:r>
            <a:r>
              <a:rPr lang="en-US" b="1" dirty="0"/>
              <a:t>Paid MI </a:t>
            </a:r>
            <a:r>
              <a:rPr lang="en-US" b="1" dirty="0" smtClean="0"/>
              <a:t> (LPMI) – no monthly payment</a:t>
            </a:r>
          </a:p>
          <a:p>
            <a:pPr lvl="2"/>
            <a:r>
              <a:rPr lang="en-US" dirty="0" smtClean="0"/>
              <a:t>MI factored into the rate </a:t>
            </a:r>
            <a:endParaRPr lang="en-US" dirty="0"/>
          </a:p>
          <a:p>
            <a:pPr lvl="1"/>
            <a:endParaRPr lang="en-US" dirty="0" smtClean="0"/>
          </a:p>
          <a:p>
            <a:pPr lvl="1"/>
            <a:r>
              <a:rPr lang="en-US" b="1" dirty="0" smtClean="0"/>
              <a:t>Split Premium – (SPMI) Reduced monthly MI payment</a:t>
            </a:r>
          </a:p>
          <a:p>
            <a:pPr lvl="2"/>
            <a:r>
              <a:rPr lang="en-US" dirty="0" smtClean="0"/>
              <a:t>Paid up-front and paid monthly (cannot be financed)</a:t>
            </a:r>
          </a:p>
          <a:p>
            <a:pPr lvl="2"/>
            <a:r>
              <a:rPr lang="en-US" dirty="0" smtClean="0"/>
              <a:t>Can be paid by Seller or Lender Credit (or combination of both)</a:t>
            </a:r>
          </a:p>
          <a:p>
            <a:pPr lvl="1"/>
            <a:endParaRPr lang="en-US" b="1" dirty="0"/>
          </a:p>
          <a:p>
            <a:endParaRPr lang="en-US" dirty="0"/>
          </a:p>
          <a:p>
            <a:endParaRPr lang="en-US" dirty="0"/>
          </a:p>
        </p:txBody>
      </p:sp>
    </p:spTree>
    <p:extLst>
      <p:ext uri="{BB962C8B-B14F-4D97-AF65-F5344CB8AC3E}">
        <p14:creationId xmlns:p14="http://schemas.microsoft.com/office/powerpoint/2010/main" val="11798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normAutofit/>
          </a:bodyPr>
          <a:lstStyle/>
          <a:p>
            <a:r>
              <a:rPr lang="en-US" dirty="0"/>
              <a:t>PMI can go away!</a:t>
            </a:r>
            <a:endParaRPr lang="en-US" b="1" dirty="0"/>
          </a:p>
        </p:txBody>
      </p:sp>
      <p:sp>
        <p:nvSpPr>
          <p:cNvPr id="3" name="Content Placeholder 2"/>
          <p:cNvSpPr>
            <a:spLocks noGrp="1"/>
          </p:cNvSpPr>
          <p:nvPr>
            <p:ph idx="1"/>
          </p:nvPr>
        </p:nvSpPr>
        <p:spPr>
          <a:xfrm>
            <a:off x="457200" y="1828800"/>
            <a:ext cx="7620000" cy="4800600"/>
          </a:xfrm>
        </p:spPr>
        <p:txBody>
          <a:bodyPr>
            <a:normAutofit/>
          </a:bodyPr>
          <a:lstStyle/>
          <a:p>
            <a:pPr marL="114300" indent="0">
              <a:buNone/>
            </a:pPr>
            <a:endParaRPr lang="en-US" sz="2000" dirty="0" smtClean="0"/>
          </a:p>
          <a:p>
            <a:pPr marL="114300" indent="0">
              <a:buNone/>
            </a:pPr>
            <a:endParaRPr lang="en-US" sz="2000" dirty="0"/>
          </a:p>
          <a:p>
            <a:pPr marL="114300" indent="0">
              <a:buNone/>
            </a:pPr>
            <a:r>
              <a:rPr lang="en-US" sz="2000" b="1" dirty="0" smtClean="0"/>
              <a:t>The </a:t>
            </a:r>
            <a:r>
              <a:rPr lang="en-US" sz="2000" b="1" dirty="0"/>
              <a:t>best part about PMI?</a:t>
            </a:r>
          </a:p>
          <a:p>
            <a:pPr marL="114300" indent="0">
              <a:buNone/>
            </a:pPr>
            <a:endParaRPr lang="en-US" sz="2000" dirty="0" smtClean="0"/>
          </a:p>
          <a:p>
            <a:pPr marL="114300" indent="0">
              <a:buNone/>
            </a:pPr>
            <a:r>
              <a:rPr lang="en-US" sz="4800" dirty="0" smtClean="0">
                <a:solidFill>
                  <a:srgbClr val="C00000"/>
                </a:solidFill>
              </a:rPr>
              <a:t>It </a:t>
            </a:r>
            <a:r>
              <a:rPr lang="en-US" sz="4800" dirty="0">
                <a:solidFill>
                  <a:srgbClr val="C00000"/>
                </a:solidFill>
              </a:rPr>
              <a:t>can go away</a:t>
            </a:r>
            <a:r>
              <a:rPr lang="en-US" sz="4800" dirty="0" smtClean="0">
                <a:solidFill>
                  <a:srgbClr val="C00000"/>
                </a:solidFill>
              </a:rPr>
              <a:t>!</a:t>
            </a:r>
          </a:p>
          <a:p>
            <a:pPr marL="114300" indent="0">
              <a:buNone/>
            </a:pPr>
            <a:endParaRPr lang="en-US" sz="2000" dirty="0" smtClean="0"/>
          </a:p>
          <a:p>
            <a:pPr marL="114300" indent="0">
              <a:buNone/>
            </a:pPr>
            <a:endParaRPr lang="en-US" sz="2000" dirty="0" smtClean="0"/>
          </a:p>
          <a:p>
            <a:pPr marL="114300" indent="0">
              <a:buNone/>
            </a:pPr>
            <a:endParaRPr lang="en-US" sz="4000" dirty="0" smtClean="0"/>
          </a:p>
          <a:p>
            <a:pPr marL="114300" indent="0">
              <a:buNone/>
            </a:pPr>
            <a:endParaRPr lang="en-US" sz="2000" b="1" dirty="0" smtClean="0"/>
          </a:p>
          <a:p>
            <a:pPr marL="114300" indent="0">
              <a:buNone/>
            </a:pPr>
            <a:endParaRPr lang="en-US" sz="4000" dirty="0">
              <a:sym typeface="Wingdings" pitchFamily="2" charset="2"/>
            </a:endParaRPr>
          </a:p>
          <a:p>
            <a:endParaRPr lang="en-US" sz="3600" b="1" cap="all" dirty="0">
              <a:solidFill>
                <a:srgbClr val="FF0000"/>
              </a:solidFill>
            </a:endParaRPr>
          </a:p>
          <a:p>
            <a:endParaRPr lang="en-US" dirty="0"/>
          </a:p>
        </p:txBody>
      </p:sp>
      <p:pic>
        <p:nvPicPr>
          <p:cNvPr id="6148" name="Picture 4" descr="C:\Documents and Settings\KimberlyS\Local Settings\Temporary Internet Files\Content.IE5\MHJJGNLV\MC9002392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285999"/>
            <a:ext cx="2133600" cy="235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4438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PMI Termination </a:t>
            </a:r>
            <a:r>
              <a:rPr lang="en-US" sz="4000" dirty="0" smtClean="0">
                <a:sym typeface="Wingdings" pitchFamily="2" charset="2"/>
              </a:rPr>
              <a:t></a:t>
            </a:r>
            <a:endParaRPr lang="en-US" sz="4000" dirty="0"/>
          </a:p>
        </p:txBody>
      </p:sp>
      <p:sp>
        <p:nvSpPr>
          <p:cNvPr id="3" name="Content Placeholder 2"/>
          <p:cNvSpPr>
            <a:spLocks noGrp="1"/>
          </p:cNvSpPr>
          <p:nvPr>
            <p:ph idx="1"/>
          </p:nvPr>
        </p:nvSpPr>
        <p:spPr>
          <a:xfrm>
            <a:off x="457200" y="1752600"/>
            <a:ext cx="7620000" cy="4800600"/>
          </a:xfrm>
        </p:spPr>
        <p:txBody>
          <a:bodyPr/>
          <a:lstStyle/>
          <a:p>
            <a:pPr marL="114300" indent="0">
              <a:buNone/>
            </a:pPr>
            <a:r>
              <a:rPr lang="en-US" sz="2400" b="1" dirty="0" smtClean="0"/>
              <a:t>Automatic Cancellation</a:t>
            </a:r>
            <a:r>
              <a:rPr lang="en-US" sz="2400" dirty="0" smtClean="0"/>
              <a:t>: </a:t>
            </a:r>
          </a:p>
          <a:p>
            <a:r>
              <a:rPr lang="en-US" sz="2400" dirty="0" smtClean="0"/>
              <a:t>When the LTV reaches 78% or Original Value</a:t>
            </a:r>
          </a:p>
          <a:p>
            <a:r>
              <a:rPr lang="en-US" sz="2400" dirty="0" smtClean="0"/>
              <a:t>Payments are current</a:t>
            </a:r>
          </a:p>
          <a:p>
            <a:pPr marL="114300" indent="0">
              <a:buNone/>
            </a:pPr>
            <a:endParaRPr lang="en-US" sz="2400" b="1" dirty="0" smtClean="0"/>
          </a:p>
          <a:p>
            <a:pPr marL="114300" indent="0">
              <a:buNone/>
            </a:pPr>
            <a:r>
              <a:rPr lang="en-US" sz="2400" b="1" dirty="0" smtClean="0"/>
              <a:t>Borrower Initiated Cancellation</a:t>
            </a:r>
            <a:r>
              <a:rPr lang="en-US" sz="2400" dirty="0" smtClean="0"/>
              <a:t>:</a:t>
            </a:r>
          </a:p>
          <a:p>
            <a:r>
              <a:rPr lang="en-US" sz="2400" dirty="0" smtClean="0"/>
              <a:t> When the LTV ratio is 80% or less or Original Value</a:t>
            </a:r>
          </a:p>
          <a:p>
            <a:pPr lvl="1"/>
            <a:r>
              <a:rPr lang="en-US" sz="1800" dirty="0" smtClean="0"/>
              <a:t>Zero x 30 in 12 months and Zero x 60 in 24 months</a:t>
            </a:r>
          </a:p>
          <a:p>
            <a:pPr lvl="1"/>
            <a:r>
              <a:rPr lang="en-US" sz="1800" dirty="0" smtClean="0"/>
              <a:t>Servicer orders appraisal to certify value</a:t>
            </a:r>
          </a:p>
          <a:p>
            <a:pPr marL="411480" lvl="1" indent="0">
              <a:buNone/>
            </a:pPr>
            <a:r>
              <a:rPr lang="en-US" sz="1800" dirty="0" smtClean="0"/>
              <a:t>    (depending on MI Company, may require 5 year seasoning</a:t>
            </a:r>
          </a:p>
          <a:p>
            <a:pPr lvl="1"/>
            <a:endParaRPr lang="en-US" sz="1800" dirty="0"/>
          </a:p>
          <a:p>
            <a:pPr marL="411480" lvl="1" indent="0">
              <a:buNone/>
            </a:pPr>
            <a:endParaRPr lang="en-US" sz="1800" dirty="0" smtClean="0"/>
          </a:p>
        </p:txBody>
      </p:sp>
    </p:spTree>
    <p:extLst>
      <p:ext uri="{BB962C8B-B14F-4D97-AF65-F5344CB8AC3E}">
        <p14:creationId xmlns:p14="http://schemas.microsoft.com/office/powerpoint/2010/main" val="3038093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PMI and the 3% cap</a:t>
            </a:r>
            <a:endParaRPr lang="en-US" dirty="0"/>
          </a:p>
        </p:txBody>
      </p:sp>
      <p:sp>
        <p:nvSpPr>
          <p:cNvPr id="3" name="Content Placeholder 2"/>
          <p:cNvSpPr>
            <a:spLocks noGrp="1"/>
          </p:cNvSpPr>
          <p:nvPr>
            <p:ph idx="1"/>
          </p:nvPr>
        </p:nvSpPr>
        <p:spPr/>
        <p:txBody>
          <a:bodyPr/>
          <a:lstStyle/>
          <a:p>
            <a:endParaRPr lang="en-US" dirty="0" smtClean="0"/>
          </a:p>
          <a:p>
            <a:pPr marL="114300" indent="0">
              <a:buNone/>
            </a:pPr>
            <a:r>
              <a:rPr lang="en-US" b="1" dirty="0" smtClean="0"/>
              <a:t>Monthly Premium</a:t>
            </a:r>
          </a:p>
          <a:p>
            <a:pPr lvl="1"/>
            <a:r>
              <a:rPr lang="en-US" dirty="0" smtClean="0"/>
              <a:t>Will NOT be included in the points and fees calculation</a:t>
            </a:r>
          </a:p>
          <a:p>
            <a:pPr lvl="1"/>
            <a:endParaRPr lang="en-US" dirty="0"/>
          </a:p>
          <a:p>
            <a:pPr marL="114300" indent="0">
              <a:buNone/>
            </a:pPr>
            <a:r>
              <a:rPr lang="en-US" b="1" dirty="0" smtClean="0"/>
              <a:t>BPMI Non-Refundable</a:t>
            </a:r>
          </a:p>
          <a:p>
            <a:pPr lvl="1"/>
            <a:r>
              <a:rPr lang="en-US" dirty="0" smtClean="0"/>
              <a:t>The entire upfront premium amount will be included, regardless if it is paid by the borrower, financed into the loan, or paid with a  seller or builder credit.</a:t>
            </a:r>
          </a:p>
          <a:p>
            <a:pPr lvl="1"/>
            <a:endParaRPr lang="en-US" dirty="0"/>
          </a:p>
          <a:p>
            <a:pPr marL="114300" indent="0">
              <a:buNone/>
            </a:pPr>
            <a:r>
              <a:rPr lang="en-US" b="1" dirty="0" smtClean="0"/>
              <a:t>BPMI Refundable</a:t>
            </a:r>
          </a:p>
          <a:p>
            <a:pPr lvl="1"/>
            <a:r>
              <a:rPr lang="en-US" dirty="0" smtClean="0"/>
              <a:t>The upfront premium amount in EXCESS of FHA’s upfront premium will be included, regardless if it is paid by the borrower, financed into the loan, or paid with seller or builder credit.</a:t>
            </a:r>
            <a:endParaRPr lang="en-US" dirty="0"/>
          </a:p>
        </p:txBody>
      </p:sp>
    </p:spTree>
    <p:extLst>
      <p:ext uri="{BB962C8B-B14F-4D97-AF65-F5344CB8AC3E}">
        <p14:creationId xmlns:p14="http://schemas.microsoft.com/office/powerpoint/2010/main" val="287343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fontScale="90000"/>
          </a:bodyPr>
          <a:lstStyle/>
          <a:p>
            <a:r>
              <a:rPr lang="en-US" dirty="0" smtClean="0"/>
              <a:t>Compare PMI to FHA</a:t>
            </a:r>
            <a:br>
              <a:rPr lang="en-US" dirty="0" smtClean="0"/>
            </a:br>
            <a:r>
              <a:rPr lang="en-US" sz="2700" dirty="0" smtClean="0"/>
              <a:t>$300,000 Purchase w/ 5% Down Payment &amp; BPMI</a:t>
            </a:r>
            <a:endParaRPr lang="en-US" sz="2700" dirty="0"/>
          </a:p>
        </p:txBody>
      </p:sp>
      <p:sp>
        <p:nvSpPr>
          <p:cNvPr id="3" name="Content Placeholder 2"/>
          <p:cNvSpPr>
            <a:spLocks noGrp="1"/>
          </p:cNvSpPr>
          <p:nvPr>
            <p:ph idx="1"/>
          </p:nvPr>
        </p:nvSpPr>
        <p:spPr>
          <a:xfrm>
            <a:off x="457200" y="1447800"/>
            <a:ext cx="7620000" cy="4953000"/>
          </a:xfrm>
        </p:spPr>
        <p:txBody>
          <a:bodyPr>
            <a:normAutofit/>
          </a:bodyPr>
          <a:lstStyle/>
          <a:p>
            <a:endParaRPr lang="en-US" sz="1600" b="1" cap="all" dirty="0" smtClean="0"/>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4200460319"/>
              </p:ext>
            </p:extLst>
          </p:nvPr>
        </p:nvGraphicFramePr>
        <p:xfrm>
          <a:off x="1219200" y="2286000"/>
          <a:ext cx="6096000" cy="28956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723900">
                <a:tc>
                  <a:txBody>
                    <a:bodyPr/>
                    <a:lstStyle/>
                    <a:p>
                      <a:pPr marL="0" marR="0" algn="ctr">
                        <a:spcBef>
                          <a:spcPts val="0"/>
                        </a:spcBef>
                        <a:spcAft>
                          <a:spcPts val="0"/>
                        </a:spcAft>
                      </a:pPr>
                      <a:endParaRPr lang="en-US" sz="1000" dirty="0">
                        <a:effectLst/>
                        <a:latin typeface="+mn-lt"/>
                        <a:ea typeface="Times New Roman"/>
                        <a:cs typeface="Lucida Sans"/>
                      </a:endParaRPr>
                    </a:p>
                  </a:txBody>
                  <a:tcPr marL="9525" marR="9525" marT="9525" marB="9525" anchor="ctr"/>
                </a:tc>
                <a:tc>
                  <a:txBody>
                    <a:bodyPr/>
                    <a:lstStyle/>
                    <a:p>
                      <a:pPr marL="0" marR="0" algn="ctr">
                        <a:spcBef>
                          <a:spcPts val="0"/>
                        </a:spcBef>
                        <a:spcAft>
                          <a:spcPts val="0"/>
                        </a:spcAft>
                      </a:pPr>
                      <a:endParaRPr lang="en-US" sz="1000" dirty="0">
                        <a:effectLst/>
                        <a:latin typeface="+mn-lt"/>
                        <a:ea typeface="Times New Roman"/>
                        <a:cs typeface="Lucida Sans"/>
                      </a:endParaRPr>
                    </a:p>
                  </a:txBody>
                  <a:tcPr marL="9525" marR="9525" marT="9525" marB="9525" anchor="ctr"/>
                </a:tc>
                <a:tc>
                  <a:txBody>
                    <a:bodyPr/>
                    <a:lstStyle/>
                    <a:p>
                      <a:pPr marL="0" marR="0" algn="ctr">
                        <a:spcBef>
                          <a:spcPts val="0"/>
                        </a:spcBef>
                        <a:spcAft>
                          <a:spcPts val="0"/>
                        </a:spcAft>
                      </a:pPr>
                      <a:endParaRPr lang="en-US" sz="1000" dirty="0">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000" dirty="0">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000" dirty="0">
                        <a:effectLst/>
                        <a:latin typeface="+mn-lt"/>
                        <a:ea typeface="Times New Roman"/>
                      </a:endParaRPr>
                    </a:p>
                  </a:txBody>
                  <a:tcPr marL="9525" marR="9525" marT="9525" marB="9525" anchor="ctr"/>
                </a:tc>
              </a:tr>
              <a:tr h="723900">
                <a:tc>
                  <a:txBody>
                    <a:bodyPr/>
                    <a:lstStyle/>
                    <a:p>
                      <a:pPr marL="0" marR="0" algn="ctr">
                        <a:spcBef>
                          <a:spcPts val="0"/>
                        </a:spcBef>
                        <a:spcAft>
                          <a:spcPts val="0"/>
                        </a:spcAft>
                      </a:pPr>
                      <a:endParaRPr lang="en-US" sz="1000" dirty="0">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dirty="0">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a:solidFill>
                          <a:srgbClr val="FF0000"/>
                        </a:solidFill>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a:solidFill>
                          <a:srgbClr val="FF0000"/>
                        </a:solidFill>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a:solidFill>
                          <a:srgbClr val="FF0000"/>
                        </a:solidFill>
                        <a:effectLst/>
                        <a:latin typeface="+mn-lt"/>
                        <a:ea typeface="Times New Roman"/>
                      </a:endParaRPr>
                    </a:p>
                  </a:txBody>
                  <a:tcPr marL="9525" marR="9525" marT="9525" marB="9525" anchor="ctr"/>
                </a:tc>
              </a:tr>
              <a:tr h="723900">
                <a:tc>
                  <a:txBody>
                    <a:bodyPr/>
                    <a:lstStyle/>
                    <a:p>
                      <a:pPr marL="0" marR="0" algn="ctr">
                        <a:spcBef>
                          <a:spcPts val="0"/>
                        </a:spcBef>
                        <a:spcAft>
                          <a:spcPts val="0"/>
                        </a:spcAft>
                      </a:pPr>
                      <a:endParaRPr lang="en-US" sz="1000" dirty="0">
                        <a:effectLst/>
                        <a:latin typeface="+mn-lt"/>
                        <a:ea typeface="Times New Roman"/>
                      </a:endParaRPr>
                    </a:p>
                  </a:txBody>
                  <a:tcPr marL="9525" marR="9525" marT="9525" marB="9525" anchor="ctr"/>
                </a:tc>
                <a:tc>
                  <a:txBody>
                    <a:bodyPr/>
                    <a:lstStyle/>
                    <a:p>
                      <a:pPr marL="342900" marR="0" lvl="0" indent="-342900" algn="ctr">
                        <a:spcBef>
                          <a:spcPts val="0"/>
                        </a:spcBef>
                        <a:spcAft>
                          <a:spcPts val="0"/>
                        </a:spcAft>
                        <a:buFont typeface="Wingdings"/>
                        <a:buChar char=""/>
                      </a:pPr>
                      <a:endParaRPr lang="en-US" sz="1600">
                        <a:effectLst/>
                        <a:latin typeface="+mn-lt"/>
                        <a:ea typeface="Times New Roman"/>
                        <a:cs typeface="Lucida Sans"/>
                      </a:endParaRPr>
                    </a:p>
                  </a:txBody>
                  <a:tcPr marL="9525" marR="9525" marT="9525" marB="9525" anchor="ctr"/>
                </a:tc>
                <a:tc>
                  <a:txBody>
                    <a:bodyPr/>
                    <a:lstStyle/>
                    <a:p>
                      <a:pPr marL="0" marR="0" algn="ctr">
                        <a:spcBef>
                          <a:spcPts val="0"/>
                        </a:spcBef>
                        <a:spcAft>
                          <a:spcPts val="0"/>
                        </a:spcAft>
                      </a:pPr>
                      <a:endParaRPr lang="en-US" sz="1600" b="1" dirty="0" smtClean="0">
                        <a:effectLst/>
                        <a:latin typeface="+mn-lt"/>
                      </a:endParaRPr>
                    </a:p>
                  </a:txBody>
                  <a:tcPr marL="9525" marR="9525" marT="9525" marB="9525" anchor="ctr"/>
                </a:tc>
                <a:tc>
                  <a:txBody>
                    <a:bodyPr/>
                    <a:lstStyle/>
                    <a:p>
                      <a:pPr marL="0" marR="0" algn="ctr">
                        <a:spcBef>
                          <a:spcPts val="0"/>
                        </a:spcBef>
                        <a:spcAft>
                          <a:spcPts val="0"/>
                        </a:spcAft>
                      </a:pPr>
                      <a:endParaRPr lang="en-US" sz="1600" b="1" dirty="0" smtClean="0">
                        <a:solidFill>
                          <a:srgbClr val="FF0000"/>
                        </a:solidFill>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smtClean="0">
                        <a:solidFill>
                          <a:srgbClr val="FF0000"/>
                        </a:solidFill>
                        <a:effectLst/>
                        <a:latin typeface="+mn-lt"/>
                        <a:ea typeface="Times New Roman"/>
                      </a:endParaRPr>
                    </a:p>
                  </a:txBody>
                  <a:tcPr marL="9525" marR="9525" marT="9525" marB="9525" anchor="ctr"/>
                </a:tc>
              </a:tr>
              <a:tr h="723900">
                <a:tc>
                  <a:txBody>
                    <a:bodyPr/>
                    <a:lstStyle/>
                    <a:p>
                      <a:pPr marL="0" marR="0" algn="ctr">
                        <a:spcBef>
                          <a:spcPts val="0"/>
                        </a:spcBef>
                        <a:spcAft>
                          <a:spcPts val="0"/>
                        </a:spcAft>
                      </a:pPr>
                      <a:endParaRPr lang="en-US" sz="1600" dirty="0">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dirty="0">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a:solidFill>
                          <a:srgbClr val="FF0000"/>
                        </a:solidFill>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smtClean="0">
                        <a:solidFill>
                          <a:srgbClr val="FF0000"/>
                        </a:solidFill>
                        <a:effectLst/>
                        <a:latin typeface="+mn-lt"/>
                        <a:ea typeface="Times New Roman"/>
                      </a:endParaRPr>
                    </a:p>
                  </a:txBody>
                  <a:tcPr marL="9525" marR="9525" marT="9525" marB="9525" anchor="ctr"/>
                </a:tc>
                <a:tc>
                  <a:txBody>
                    <a:bodyPr/>
                    <a:lstStyle/>
                    <a:p>
                      <a:pPr marL="0" marR="0" algn="ctr">
                        <a:spcBef>
                          <a:spcPts val="0"/>
                        </a:spcBef>
                        <a:spcAft>
                          <a:spcPts val="0"/>
                        </a:spcAft>
                      </a:pPr>
                      <a:endParaRPr lang="en-US" sz="1600" b="1" dirty="0" smtClean="0">
                        <a:solidFill>
                          <a:srgbClr val="FF0000"/>
                        </a:solidFill>
                        <a:effectLst/>
                        <a:latin typeface="+mn-lt"/>
                        <a:ea typeface="Times New Roman"/>
                      </a:endParaRPr>
                    </a:p>
                  </a:txBody>
                  <a:tcPr marL="9525" marR="9525" marT="9525" marB="952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88828498"/>
              </p:ext>
            </p:extLst>
          </p:nvPr>
        </p:nvGraphicFramePr>
        <p:xfrm>
          <a:off x="381000" y="1752600"/>
          <a:ext cx="7772400" cy="477012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552450">
                <a:tc>
                  <a:txBody>
                    <a:bodyPr/>
                    <a:lstStyle/>
                    <a:p>
                      <a:r>
                        <a:rPr lang="en-US" dirty="0" smtClean="0"/>
                        <a:t>FICO</a:t>
                      </a:r>
                      <a:endParaRPr lang="en-US" dirty="0"/>
                    </a:p>
                  </a:txBody>
                  <a:tcPr/>
                </a:tc>
                <a:tc>
                  <a:txBody>
                    <a:bodyPr/>
                    <a:lstStyle/>
                    <a:p>
                      <a:r>
                        <a:rPr lang="en-US" dirty="0" smtClean="0"/>
                        <a:t>FHA- 620</a:t>
                      </a:r>
                      <a:endParaRPr lang="en-US" dirty="0"/>
                    </a:p>
                  </a:txBody>
                  <a:tcPr/>
                </a:tc>
                <a:tc>
                  <a:txBody>
                    <a:bodyPr/>
                    <a:lstStyle/>
                    <a:p>
                      <a:r>
                        <a:rPr lang="en-US" dirty="0" smtClean="0"/>
                        <a:t>PMI - 760</a:t>
                      </a:r>
                      <a:endParaRPr lang="en-US" dirty="0"/>
                    </a:p>
                  </a:txBody>
                  <a:tcPr/>
                </a:tc>
                <a:tc>
                  <a:txBody>
                    <a:bodyPr/>
                    <a:lstStyle/>
                    <a:p>
                      <a:r>
                        <a:rPr lang="en-US" dirty="0" smtClean="0"/>
                        <a:t>PMI - 720</a:t>
                      </a:r>
                      <a:endParaRPr lang="en-US" dirty="0"/>
                    </a:p>
                  </a:txBody>
                  <a:tcPr/>
                </a:tc>
                <a:tc>
                  <a:txBody>
                    <a:bodyPr/>
                    <a:lstStyle/>
                    <a:p>
                      <a:r>
                        <a:rPr lang="en-US" dirty="0" smtClean="0"/>
                        <a:t>PMI- 620</a:t>
                      </a:r>
                      <a:endParaRPr lang="en-US" dirty="0"/>
                    </a:p>
                  </a:txBody>
                  <a:tcPr/>
                </a:tc>
              </a:tr>
              <a:tr h="552450">
                <a:tc>
                  <a:txBody>
                    <a:bodyPr/>
                    <a:lstStyle/>
                    <a:p>
                      <a:r>
                        <a:rPr lang="en-US" dirty="0" smtClean="0"/>
                        <a:t>Rate</a:t>
                      </a:r>
                      <a:endParaRPr lang="en-US" dirty="0"/>
                    </a:p>
                  </a:txBody>
                  <a:tcPr/>
                </a:tc>
                <a:tc>
                  <a:txBody>
                    <a:bodyPr/>
                    <a:lstStyle/>
                    <a:p>
                      <a:r>
                        <a:rPr lang="en-US" dirty="0" smtClean="0"/>
                        <a:t>4.250%</a:t>
                      </a:r>
                      <a:endParaRPr lang="en-US" dirty="0"/>
                    </a:p>
                  </a:txBody>
                  <a:tcPr/>
                </a:tc>
                <a:tc>
                  <a:txBody>
                    <a:bodyPr/>
                    <a:lstStyle/>
                    <a:p>
                      <a:r>
                        <a:rPr lang="en-US" dirty="0" smtClean="0"/>
                        <a:t>4.25%</a:t>
                      </a:r>
                      <a:endParaRPr lang="en-US" dirty="0"/>
                    </a:p>
                  </a:txBody>
                  <a:tcPr/>
                </a:tc>
                <a:tc>
                  <a:txBody>
                    <a:bodyPr/>
                    <a:lstStyle/>
                    <a:p>
                      <a:r>
                        <a:rPr lang="en-US" dirty="0" smtClean="0"/>
                        <a:t>4.375%</a:t>
                      </a:r>
                      <a:endParaRPr lang="en-US" dirty="0"/>
                    </a:p>
                  </a:txBody>
                  <a:tcPr/>
                </a:tc>
                <a:tc>
                  <a:txBody>
                    <a:bodyPr/>
                    <a:lstStyle/>
                    <a:p>
                      <a:r>
                        <a:rPr lang="en-US" dirty="0" smtClean="0"/>
                        <a:t>5.00%</a:t>
                      </a:r>
                      <a:endParaRPr lang="en-US" dirty="0"/>
                    </a:p>
                  </a:txBody>
                  <a:tcPr/>
                </a:tc>
              </a:tr>
              <a:tr h="552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Loan</a:t>
                      </a:r>
                      <a:r>
                        <a:rPr lang="en-US" baseline="0" dirty="0" smtClean="0"/>
                        <a:t> Amount</a:t>
                      </a:r>
                      <a:endParaRPr lang="en-US" dirty="0" smtClean="0"/>
                    </a:p>
                  </a:txBody>
                  <a:tcPr/>
                </a:tc>
                <a:tc>
                  <a:txBody>
                    <a:bodyPr/>
                    <a:lstStyle/>
                    <a:p>
                      <a:r>
                        <a:rPr lang="en-US" b="0" dirty="0" smtClean="0"/>
                        <a:t>$285,000</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$285,000</a:t>
                      </a:r>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$285,000</a:t>
                      </a:r>
                    </a:p>
                    <a:p>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$285,000</a:t>
                      </a:r>
                    </a:p>
                    <a:p>
                      <a:endParaRPr lang="en-US" b="0" dirty="0"/>
                    </a:p>
                  </a:txBody>
                  <a:tcPr/>
                </a:tc>
              </a:tr>
              <a:tr h="552450">
                <a:tc>
                  <a:txBody>
                    <a:bodyPr/>
                    <a:lstStyle/>
                    <a:p>
                      <a:r>
                        <a:rPr lang="en-US" dirty="0" smtClean="0"/>
                        <a:t>UFMIP</a:t>
                      </a:r>
                      <a:endParaRPr lang="en-US" dirty="0"/>
                    </a:p>
                  </a:txBody>
                  <a:tcPr/>
                </a:tc>
                <a:tc>
                  <a:txBody>
                    <a:bodyPr/>
                    <a:lstStyle/>
                    <a:p>
                      <a:r>
                        <a:rPr lang="en-US" dirty="0" smtClean="0"/>
                        <a:t>4,988</a:t>
                      </a:r>
                      <a:endParaRPr lang="en-US" dirty="0"/>
                    </a:p>
                  </a:txBody>
                  <a:tcPr/>
                </a:tc>
                <a:tc>
                  <a:txBody>
                    <a:bodyPr/>
                    <a:lstStyle/>
                    <a:p>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p>
                      <a:endParaRPr lang="en-US" dirty="0"/>
                    </a:p>
                  </a:txBody>
                  <a:tcPr/>
                </a:tc>
              </a:tr>
              <a:tr h="552450">
                <a:tc>
                  <a:txBody>
                    <a:bodyPr/>
                    <a:lstStyle/>
                    <a:p>
                      <a:r>
                        <a:rPr lang="en-US" dirty="0" smtClean="0"/>
                        <a:t>Total Loan</a:t>
                      </a:r>
                      <a:r>
                        <a:rPr lang="en-US" baseline="0" dirty="0" smtClean="0"/>
                        <a:t> amount</a:t>
                      </a:r>
                      <a:endParaRPr lang="en-US" dirty="0"/>
                    </a:p>
                  </a:txBody>
                  <a:tcPr/>
                </a:tc>
                <a:tc>
                  <a:txBody>
                    <a:bodyPr/>
                    <a:lstStyle/>
                    <a:p>
                      <a:r>
                        <a:rPr lang="en-US" b="1" dirty="0" smtClean="0">
                          <a:solidFill>
                            <a:srgbClr val="C00000"/>
                          </a:solidFill>
                        </a:rPr>
                        <a:t>$298,988</a:t>
                      </a:r>
                      <a:endParaRPr lang="en-US" b="1"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$285,000</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$285,000</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$285,000</a:t>
                      </a:r>
                    </a:p>
                    <a:p>
                      <a:endParaRPr lang="en-US" b="1" dirty="0"/>
                    </a:p>
                  </a:txBody>
                  <a:tcPr/>
                </a:tc>
              </a:tr>
              <a:tr h="552450">
                <a:tc>
                  <a:txBody>
                    <a:bodyPr/>
                    <a:lstStyle/>
                    <a:p>
                      <a:r>
                        <a:rPr lang="en-US" dirty="0" smtClean="0"/>
                        <a:t>Monthly MI</a:t>
                      </a:r>
                      <a:endParaRPr lang="en-US" dirty="0"/>
                    </a:p>
                  </a:txBody>
                  <a:tcPr/>
                </a:tc>
                <a:tc>
                  <a:txBody>
                    <a:bodyPr/>
                    <a:lstStyle/>
                    <a:p>
                      <a:r>
                        <a:rPr lang="en-US" b="1" dirty="0" smtClean="0">
                          <a:solidFill>
                            <a:srgbClr val="C00000"/>
                          </a:solidFill>
                        </a:rPr>
                        <a:t>$189</a:t>
                      </a:r>
                      <a:endParaRPr lang="en-US" b="1" dirty="0">
                        <a:solidFill>
                          <a:srgbClr val="C00000"/>
                        </a:solidFill>
                      </a:endParaRPr>
                    </a:p>
                  </a:txBody>
                  <a:tcPr/>
                </a:tc>
                <a:tc>
                  <a:txBody>
                    <a:bodyPr/>
                    <a:lstStyle/>
                    <a:p>
                      <a:r>
                        <a:rPr lang="en-US" b="1" dirty="0" smtClean="0"/>
                        <a:t>$97</a:t>
                      </a:r>
                      <a:endParaRPr lang="en-US" b="1" dirty="0"/>
                    </a:p>
                  </a:txBody>
                  <a:tcPr/>
                </a:tc>
                <a:tc>
                  <a:txBody>
                    <a:bodyPr/>
                    <a:lstStyle/>
                    <a:p>
                      <a:r>
                        <a:rPr lang="en-US" b="1" dirty="0" smtClean="0"/>
                        <a:t>$173</a:t>
                      </a:r>
                      <a:endParaRPr lang="en-US" b="1" dirty="0"/>
                    </a:p>
                  </a:txBody>
                  <a:tcPr/>
                </a:tc>
                <a:tc>
                  <a:txBody>
                    <a:bodyPr/>
                    <a:lstStyle/>
                    <a:p>
                      <a:r>
                        <a:rPr lang="en-US" b="1" dirty="0" smtClean="0"/>
                        <a:t>$382</a:t>
                      </a:r>
                      <a:endParaRPr lang="en-US" b="1" dirty="0"/>
                    </a:p>
                  </a:txBody>
                  <a:tcPr/>
                </a:tc>
              </a:tr>
              <a:tr h="552450">
                <a:tc>
                  <a:txBody>
                    <a:bodyPr/>
                    <a:lstStyle/>
                    <a:p>
                      <a:r>
                        <a:rPr lang="en-US" dirty="0" smtClean="0"/>
                        <a:t>PITI</a:t>
                      </a:r>
                      <a:endParaRPr lang="en-US" dirty="0"/>
                    </a:p>
                  </a:txBody>
                  <a:tcPr/>
                </a:tc>
                <a:tc>
                  <a:txBody>
                    <a:bodyPr/>
                    <a:lstStyle/>
                    <a:p>
                      <a:r>
                        <a:rPr lang="en-US" b="1" dirty="0" smtClean="0">
                          <a:solidFill>
                            <a:srgbClr val="C00000"/>
                          </a:solidFill>
                        </a:rPr>
                        <a:t>$2011</a:t>
                      </a:r>
                      <a:endParaRPr lang="en-US" b="1" dirty="0">
                        <a:solidFill>
                          <a:srgbClr val="C00000"/>
                        </a:solidFill>
                      </a:endParaRPr>
                    </a:p>
                  </a:txBody>
                  <a:tcPr/>
                </a:tc>
                <a:tc>
                  <a:txBody>
                    <a:bodyPr/>
                    <a:lstStyle/>
                    <a:p>
                      <a:r>
                        <a:rPr lang="en-US" b="1" dirty="0" smtClean="0">
                          <a:solidFill>
                            <a:schemeClr val="accent3"/>
                          </a:solidFill>
                        </a:rPr>
                        <a:t>$1895</a:t>
                      </a:r>
                      <a:endParaRPr lang="en-US" b="1" dirty="0">
                        <a:solidFill>
                          <a:schemeClr val="accent3"/>
                        </a:solidFill>
                      </a:endParaRPr>
                    </a:p>
                  </a:txBody>
                  <a:tcPr/>
                </a:tc>
                <a:tc>
                  <a:txBody>
                    <a:bodyPr/>
                    <a:lstStyle/>
                    <a:p>
                      <a:r>
                        <a:rPr lang="en-US" b="1" dirty="0" smtClean="0">
                          <a:solidFill>
                            <a:schemeClr val="accent3"/>
                          </a:solidFill>
                        </a:rPr>
                        <a:t>$1992</a:t>
                      </a:r>
                      <a:endParaRPr lang="en-US" b="1" dirty="0">
                        <a:solidFill>
                          <a:schemeClr val="accent3"/>
                        </a:solidFill>
                      </a:endParaRPr>
                    </a:p>
                  </a:txBody>
                  <a:tcPr/>
                </a:tc>
                <a:tc>
                  <a:txBody>
                    <a:bodyPr/>
                    <a:lstStyle/>
                    <a:p>
                      <a:r>
                        <a:rPr lang="en-US" b="1" dirty="0" smtClean="0">
                          <a:solidFill>
                            <a:schemeClr val="accent3"/>
                          </a:solidFill>
                        </a:rPr>
                        <a:t>$2308</a:t>
                      </a:r>
                      <a:endParaRPr lang="en-US" b="1" dirty="0">
                        <a:solidFill>
                          <a:schemeClr val="accent3"/>
                        </a:solidFill>
                      </a:endParaRPr>
                    </a:p>
                  </a:txBody>
                  <a:tcPr/>
                </a:tc>
              </a:tr>
              <a:tr h="552450">
                <a:tc>
                  <a:txBody>
                    <a:bodyPr/>
                    <a:lstStyle/>
                    <a:p>
                      <a:r>
                        <a:rPr lang="en-US" dirty="0" smtClean="0"/>
                        <a:t>Est.</a:t>
                      </a:r>
                      <a:r>
                        <a:rPr lang="en-US" baseline="0" dirty="0" smtClean="0"/>
                        <a:t> MI Cancel</a:t>
                      </a:r>
                    </a:p>
                    <a:p>
                      <a:r>
                        <a:rPr lang="en-US" sz="1000" baseline="0" dirty="0" smtClean="0"/>
                        <a:t>(assume 5% ann. </a:t>
                      </a:r>
                      <a:r>
                        <a:rPr lang="en-US" sz="1000" baseline="0" dirty="0" err="1" smtClean="0"/>
                        <a:t>Appr</a:t>
                      </a:r>
                      <a:r>
                        <a:rPr lang="en-US" sz="1000" baseline="0" dirty="0" smtClean="0"/>
                        <a:t>)</a:t>
                      </a:r>
                      <a:endParaRPr lang="en-US" sz="1000" dirty="0"/>
                    </a:p>
                  </a:txBody>
                  <a:tcPr/>
                </a:tc>
                <a:tc>
                  <a:txBody>
                    <a:bodyPr/>
                    <a:lstStyle/>
                    <a:p>
                      <a:r>
                        <a:rPr lang="en-US" dirty="0" smtClean="0">
                          <a:solidFill>
                            <a:srgbClr val="C00000"/>
                          </a:solidFill>
                        </a:rPr>
                        <a:t>Can</a:t>
                      </a:r>
                      <a:r>
                        <a:rPr lang="en-US" baseline="0" dirty="0" smtClean="0">
                          <a:solidFill>
                            <a:srgbClr val="C00000"/>
                          </a:solidFill>
                        </a:rPr>
                        <a:t> not Cancel</a:t>
                      </a:r>
                      <a:endParaRPr lang="en-US" dirty="0">
                        <a:solidFill>
                          <a:srgbClr val="C00000"/>
                        </a:solidFill>
                      </a:endParaRPr>
                    </a:p>
                  </a:txBody>
                  <a:tcPr/>
                </a:tc>
                <a:tc>
                  <a:txBody>
                    <a:bodyPr/>
                    <a:lstStyle/>
                    <a:p>
                      <a:r>
                        <a:rPr lang="en-US" dirty="0" smtClean="0"/>
                        <a:t>3.7</a:t>
                      </a:r>
                      <a:endParaRPr lang="en-US" dirty="0"/>
                    </a:p>
                  </a:txBody>
                  <a:tcPr/>
                </a:tc>
                <a:tc>
                  <a:txBody>
                    <a:bodyPr/>
                    <a:lstStyle/>
                    <a:p>
                      <a:r>
                        <a:rPr lang="en-US" dirty="0" smtClean="0"/>
                        <a:t>3.7</a:t>
                      </a:r>
                      <a:endParaRPr lang="en-US" dirty="0"/>
                    </a:p>
                  </a:txBody>
                  <a:tcPr/>
                </a:tc>
                <a:tc>
                  <a:txBody>
                    <a:bodyPr/>
                    <a:lstStyle/>
                    <a:p>
                      <a:r>
                        <a:rPr lang="en-US" dirty="0" smtClean="0"/>
                        <a:t>3.7</a:t>
                      </a:r>
                      <a:endParaRPr lang="en-US" dirty="0"/>
                    </a:p>
                  </a:txBody>
                  <a:tcPr/>
                </a:tc>
              </a:tr>
            </a:tbl>
          </a:graphicData>
        </a:graphic>
      </p:graphicFrame>
    </p:spTree>
    <p:extLst>
      <p:ext uri="{BB962C8B-B14F-4D97-AF65-F5344CB8AC3E}">
        <p14:creationId xmlns:p14="http://schemas.microsoft.com/office/powerpoint/2010/main" val="177517669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LPMI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518401"/>
              </p:ext>
            </p:extLst>
          </p:nvPr>
        </p:nvGraphicFramePr>
        <p:xfrm>
          <a:off x="228601" y="1752600"/>
          <a:ext cx="8077200" cy="3505200"/>
        </p:xfrm>
        <a:graphic>
          <a:graphicData uri="http://schemas.openxmlformats.org/drawingml/2006/table">
            <a:tbl>
              <a:tblPr firstRow="1" bandRow="1">
                <a:tableStyleId>{5C22544A-7EE6-4342-B048-85BDC9FD1C3A}</a:tableStyleId>
              </a:tblPr>
              <a:tblGrid>
                <a:gridCol w="1872867"/>
                <a:gridCol w="1872867"/>
                <a:gridCol w="1872867"/>
                <a:gridCol w="1239399"/>
                <a:gridCol w="1219200"/>
              </a:tblGrid>
              <a:tr h="370840">
                <a:tc>
                  <a:txBody>
                    <a:bodyPr/>
                    <a:lstStyle/>
                    <a:p>
                      <a:r>
                        <a:rPr lang="en-US" dirty="0" smtClean="0"/>
                        <a:t>FICO</a:t>
                      </a:r>
                      <a:endParaRPr lang="en-US" dirty="0"/>
                    </a:p>
                  </a:txBody>
                  <a:tcPr/>
                </a:tc>
                <a:tc>
                  <a:txBody>
                    <a:bodyPr/>
                    <a:lstStyle/>
                    <a:p>
                      <a:r>
                        <a:rPr lang="en-US" dirty="0" smtClean="0"/>
                        <a:t>FHA- 620</a:t>
                      </a:r>
                      <a:endParaRPr lang="en-US" dirty="0"/>
                    </a:p>
                  </a:txBody>
                  <a:tcPr/>
                </a:tc>
                <a:tc>
                  <a:txBody>
                    <a:bodyPr/>
                    <a:lstStyle/>
                    <a:p>
                      <a:r>
                        <a:rPr lang="en-US" dirty="0" smtClean="0"/>
                        <a:t>PMI - 760</a:t>
                      </a:r>
                      <a:endParaRPr lang="en-US" dirty="0"/>
                    </a:p>
                  </a:txBody>
                  <a:tcPr/>
                </a:tc>
                <a:tc>
                  <a:txBody>
                    <a:bodyPr/>
                    <a:lstStyle/>
                    <a:p>
                      <a:r>
                        <a:rPr lang="en-US" dirty="0" smtClean="0"/>
                        <a:t>PMI - 720</a:t>
                      </a:r>
                      <a:endParaRPr lang="en-US" dirty="0"/>
                    </a:p>
                  </a:txBody>
                  <a:tcPr/>
                </a:tc>
                <a:tc>
                  <a:txBody>
                    <a:bodyPr/>
                    <a:lstStyle/>
                    <a:p>
                      <a:r>
                        <a:rPr lang="en-US" dirty="0" smtClean="0"/>
                        <a:t>PMI -620</a:t>
                      </a:r>
                      <a:endParaRPr lang="en-US" dirty="0"/>
                    </a:p>
                  </a:txBody>
                  <a:tcPr/>
                </a:tc>
              </a:tr>
              <a:tr h="370840">
                <a:tc>
                  <a:txBody>
                    <a:bodyPr/>
                    <a:lstStyle/>
                    <a:p>
                      <a:r>
                        <a:rPr lang="en-US" dirty="0" smtClean="0"/>
                        <a:t>Rate</a:t>
                      </a:r>
                      <a:endParaRPr lang="en-US" dirty="0"/>
                    </a:p>
                  </a:txBody>
                  <a:tcPr/>
                </a:tc>
                <a:tc>
                  <a:txBody>
                    <a:bodyPr/>
                    <a:lstStyle/>
                    <a:p>
                      <a:r>
                        <a:rPr lang="en-US" dirty="0" smtClean="0"/>
                        <a:t>4.250%</a:t>
                      </a:r>
                      <a:endParaRPr lang="en-US" dirty="0"/>
                    </a:p>
                  </a:txBody>
                  <a:tcPr/>
                </a:tc>
                <a:tc>
                  <a:txBody>
                    <a:bodyPr/>
                    <a:lstStyle/>
                    <a:p>
                      <a:r>
                        <a:rPr lang="en-US" dirty="0" smtClean="0"/>
                        <a:t>4.75%</a:t>
                      </a:r>
                      <a:endParaRPr lang="en-US" dirty="0"/>
                    </a:p>
                  </a:txBody>
                  <a:tcPr/>
                </a:tc>
                <a:tc>
                  <a:txBody>
                    <a:bodyPr/>
                    <a:lstStyle/>
                    <a:p>
                      <a:r>
                        <a:rPr lang="en-US" dirty="0" smtClean="0"/>
                        <a:t>5.00%</a:t>
                      </a:r>
                      <a:endParaRPr lang="en-US" dirty="0"/>
                    </a:p>
                  </a:txBody>
                  <a:tcPr/>
                </a:tc>
                <a:tc>
                  <a:txBody>
                    <a:bodyPr/>
                    <a:lstStyle/>
                    <a:p>
                      <a:r>
                        <a:rPr lang="en-US" dirty="0" smtClean="0"/>
                        <a:t>5.5%</a:t>
                      </a:r>
                      <a:endParaRPr lang="en-US" dirty="0"/>
                    </a:p>
                  </a:txBody>
                  <a:tcPr/>
                </a:tc>
              </a:tr>
              <a:tr h="477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 Loan</a:t>
                      </a:r>
                      <a:r>
                        <a:rPr lang="en-US" baseline="0" dirty="0" smtClean="0"/>
                        <a:t> Amount</a:t>
                      </a:r>
                      <a:endParaRPr lang="en-US" dirty="0" smtClean="0"/>
                    </a:p>
                  </a:txBody>
                  <a:tcPr/>
                </a:tc>
                <a:tc>
                  <a:txBody>
                    <a:bodyPr/>
                    <a:lstStyle/>
                    <a:p>
                      <a:r>
                        <a:rPr lang="en-US" b="0" dirty="0" smtClean="0"/>
                        <a:t>$285,000</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$285,000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$285,000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$285,000</a:t>
                      </a:r>
                    </a:p>
                  </a:txBody>
                  <a:tcPr/>
                </a:tc>
              </a:tr>
              <a:tr h="370840">
                <a:tc>
                  <a:txBody>
                    <a:bodyPr/>
                    <a:lstStyle/>
                    <a:p>
                      <a:r>
                        <a:rPr lang="en-US" dirty="0" smtClean="0"/>
                        <a:t>UFMIP</a:t>
                      </a:r>
                      <a:endParaRPr lang="en-US" dirty="0"/>
                    </a:p>
                  </a:txBody>
                  <a:tcPr/>
                </a:tc>
                <a:tc>
                  <a:txBody>
                    <a:bodyPr/>
                    <a:lstStyle/>
                    <a:p>
                      <a:r>
                        <a:rPr lang="en-US" dirty="0" smtClean="0"/>
                        <a:t>4,988</a:t>
                      </a:r>
                      <a:endParaRPr lang="en-US" dirty="0"/>
                    </a:p>
                  </a:txBody>
                  <a:tcPr/>
                </a:tc>
                <a:tc>
                  <a:txBody>
                    <a:bodyPr/>
                    <a:lstStyle/>
                    <a:p>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r h="370840">
                <a:tc>
                  <a:txBody>
                    <a:bodyPr/>
                    <a:lstStyle/>
                    <a:p>
                      <a:r>
                        <a:rPr lang="en-US" dirty="0" smtClean="0"/>
                        <a:t>Total Loan</a:t>
                      </a:r>
                      <a:r>
                        <a:rPr lang="en-US" baseline="0" dirty="0" smtClean="0"/>
                        <a:t> amount</a:t>
                      </a:r>
                      <a:endParaRPr lang="en-US" dirty="0"/>
                    </a:p>
                  </a:txBody>
                  <a:tcPr/>
                </a:tc>
                <a:tc>
                  <a:txBody>
                    <a:bodyPr/>
                    <a:lstStyle/>
                    <a:p>
                      <a:r>
                        <a:rPr lang="en-US" b="1" dirty="0" smtClean="0">
                          <a:solidFill>
                            <a:srgbClr val="C00000"/>
                          </a:solidFill>
                        </a:rPr>
                        <a:t>$298,988</a:t>
                      </a:r>
                      <a:endParaRPr lang="en-US" b="1"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$285,000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$285,000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a:t>
                      </a:r>
                      <a:r>
                        <a:rPr lang="en-US" b="1" smtClean="0"/>
                        <a:t>285,000</a:t>
                      </a:r>
                      <a:endParaRPr lang="en-US" b="1" dirty="0" smtClean="0"/>
                    </a:p>
                  </a:txBody>
                  <a:tcPr/>
                </a:tc>
              </a:tr>
              <a:tr h="370840">
                <a:tc>
                  <a:txBody>
                    <a:bodyPr/>
                    <a:lstStyle/>
                    <a:p>
                      <a:r>
                        <a:rPr lang="en-US" dirty="0" smtClean="0"/>
                        <a:t>Monthly MI</a:t>
                      </a:r>
                      <a:endParaRPr lang="en-US" dirty="0"/>
                    </a:p>
                  </a:txBody>
                  <a:tcPr/>
                </a:tc>
                <a:tc>
                  <a:txBody>
                    <a:bodyPr/>
                    <a:lstStyle/>
                    <a:p>
                      <a:r>
                        <a:rPr lang="en-US" b="1" dirty="0" smtClean="0">
                          <a:solidFill>
                            <a:srgbClr val="C00000"/>
                          </a:solidFill>
                        </a:rPr>
                        <a:t>$189</a:t>
                      </a:r>
                      <a:endParaRPr lang="en-US" b="1" dirty="0">
                        <a:solidFill>
                          <a:srgbClr val="C00000"/>
                        </a:solidFill>
                      </a:endParaRPr>
                    </a:p>
                  </a:txBody>
                  <a:tcPr/>
                </a:tc>
                <a:tc>
                  <a:txBody>
                    <a:bodyPr/>
                    <a:lstStyle/>
                    <a:p>
                      <a:r>
                        <a:rPr lang="en-US" b="1" dirty="0" smtClean="0"/>
                        <a:t>$0</a:t>
                      </a:r>
                      <a:endParaRPr lang="en-US" b="1" dirty="0"/>
                    </a:p>
                  </a:txBody>
                  <a:tcPr/>
                </a:tc>
                <a:tc>
                  <a:txBody>
                    <a:bodyPr/>
                    <a:lstStyle/>
                    <a:p>
                      <a:r>
                        <a:rPr lang="en-US" b="1" dirty="0" smtClean="0"/>
                        <a:t>$0</a:t>
                      </a:r>
                      <a:endParaRPr lang="en-US" b="1" dirty="0"/>
                    </a:p>
                  </a:txBody>
                  <a:tcPr/>
                </a:tc>
                <a:tc>
                  <a:txBody>
                    <a:bodyPr/>
                    <a:lstStyle/>
                    <a:p>
                      <a:r>
                        <a:rPr lang="en-US" b="1" dirty="0" smtClean="0"/>
                        <a:t>$0</a:t>
                      </a:r>
                      <a:endParaRPr lang="en-US" b="1" dirty="0"/>
                    </a:p>
                  </a:txBody>
                  <a:tcPr/>
                </a:tc>
              </a:tr>
              <a:tr h="370840">
                <a:tc>
                  <a:txBody>
                    <a:bodyPr/>
                    <a:lstStyle/>
                    <a:p>
                      <a:r>
                        <a:rPr lang="en-US" dirty="0" smtClean="0"/>
                        <a:t>PITI</a:t>
                      </a:r>
                      <a:endParaRPr lang="en-US" dirty="0"/>
                    </a:p>
                  </a:txBody>
                  <a:tcPr/>
                </a:tc>
                <a:tc>
                  <a:txBody>
                    <a:bodyPr/>
                    <a:lstStyle/>
                    <a:p>
                      <a:r>
                        <a:rPr lang="en-US" b="1" dirty="0" smtClean="0">
                          <a:solidFill>
                            <a:srgbClr val="C00000"/>
                          </a:solidFill>
                        </a:rPr>
                        <a:t>$2011</a:t>
                      </a:r>
                      <a:endParaRPr lang="en-US" b="1" dirty="0">
                        <a:solidFill>
                          <a:srgbClr val="C00000"/>
                        </a:solidFill>
                      </a:endParaRPr>
                    </a:p>
                  </a:txBody>
                  <a:tcPr/>
                </a:tc>
                <a:tc>
                  <a:txBody>
                    <a:bodyPr/>
                    <a:lstStyle/>
                    <a:p>
                      <a:r>
                        <a:rPr lang="en-US" b="1" dirty="0" smtClean="0">
                          <a:solidFill>
                            <a:schemeClr val="accent3"/>
                          </a:solidFill>
                        </a:rPr>
                        <a:t>$1861</a:t>
                      </a:r>
                      <a:endParaRPr lang="en-US" b="1" dirty="0">
                        <a:solidFill>
                          <a:schemeClr val="accent3"/>
                        </a:solidFill>
                      </a:endParaRPr>
                    </a:p>
                  </a:txBody>
                  <a:tcPr/>
                </a:tc>
                <a:tc>
                  <a:txBody>
                    <a:bodyPr/>
                    <a:lstStyle/>
                    <a:p>
                      <a:r>
                        <a:rPr lang="en-US" b="1" dirty="0" smtClean="0">
                          <a:solidFill>
                            <a:schemeClr val="accent3"/>
                          </a:solidFill>
                        </a:rPr>
                        <a:t>$1925</a:t>
                      </a:r>
                      <a:endParaRPr lang="en-US" b="1" dirty="0">
                        <a:solidFill>
                          <a:schemeClr val="accent3"/>
                        </a:solidFill>
                      </a:endParaRPr>
                    </a:p>
                  </a:txBody>
                  <a:tcPr/>
                </a:tc>
                <a:tc>
                  <a:txBody>
                    <a:bodyPr/>
                    <a:lstStyle/>
                    <a:p>
                      <a:r>
                        <a:rPr lang="en-US" b="1" dirty="0" smtClean="0">
                          <a:solidFill>
                            <a:schemeClr val="accent3"/>
                          </a:solidFill>
                        </a:rPr>
                        <a:t>$2013</a:t>
                      </a:r>
                      <a:endParaRPr lang="en-US" b="1" dirty="0">
                        <a:solidFill>
                          <a:schemeClr val="accent3"/>
                        </a:solidFill>
                      </a:endParaRPr>
                    </a:p>
                  </a:txBody>
                  <a:tcPr/>
                </a:tc>
              </a:tr>
              <a:tr h="370840">
                <a:tc>
                  <a:txBody>
                    <a:bodyPr/>
                    <a:lstStyle/>
                    <a:p>
                      <a:r>
                        <a:rPr lang="en-US" sz="1800" dirty="0" smtClean="0"/>
                        <a:t>Pricing</a:t>
                      </a:r>
                      <a:r>
                        <a:rPr lang="en-US" sz="1800" baseline="0" dirty="0" smtClean="0"/>
                        <a:t> Cost</a:t>
                      </a:r>
                      <a:endParaRPr lang="en-US" sz="1800" dirty="0"/>
                    </a:p>
                  </a:txBody>
                  <a:tcPr/>
                </a:tc>
                <a:tc>
                  <a:txBody>
                    <a:bodyPr/>
                    <a:lstStyle/>
                    <a:p>
                      <a:endParaRPr lang="en-US" dirty="0">
                        <a:solidFill>
                          <a:srgbClr val="C00000"/>
                        </a:solidFill>
                      </a:endParaRPr>
                    </a:p>
                  </a:txBody>
                  <a:tcPr/>
                </a:tc>
                <a:tc>
                  <a:txBody>
                    <a:bodyPr/>
                    <a:lstStyle/>
                    <a:p>
                      <a:endParaRPr lang="en-US" dirty="0"/>
                    </a:p>
                  </a:txBody>
                  <a:tcPr/>
                </a:tc>
                <a:tc>
                  <a:txBody>
                    <a:bodyPr/>
                    <a:lstStyle/>
                    <a:p>
                      <a:endParaRPr lang="en-US" dirty="0"/>
                    </a:p>
                  </a:txBody>
                  <a:tcPr/>
                </a:tc>
                <a:tc>
                  <a:txBody>
                    <a:bodyPr/>
                    <a:lstStyle/>
                    <a:p>
                      <a:r>
                        <a:rPr lang="en-US" dirty="0" smtClean="0"/>
                        <a:t>2.745</a:t>
                      </a:r>
                      <a:endParaRPr lang="en-US" dirty="0"/>
                    </a:p>
                  </a:txBody>
                  <a:tcPr/>
                </a:tc>
              </a:tr>
            </a:tbl>
          </a:graphicData>
        </a:graphic>
      </p:graphicFrame>
    </p:spTree>
    <p:extLst>
      <p:ext uri="{BB962C8B-B14F-4D97-AF65-F5344CB8AC3E}">
        <p14:creationId xmlns:p14="http://schemas.microsoft.com/office/powerpoint/2010/main" val="78442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“Price my Loan” do</a:t>
            </a:r>
            <a:r>
              <a:rPr lang="en-US" baseline="0" dirty="0" smtClean="0"/>
              <a:t> it for you </a:t>
            </a:r>
            <a:r>
              <a:rPr lang="en-US" sz="2000" baseline="0" dirty="0" smtClean="0"/>
              <a:t>(login with your credentials in BOLT…www.mwfinc.com</a:t>
            </a:r>
            <a:r>
              <a:rPr lang="en-US" sz="2000" dirty="0" smtClean="0"/>
              <a:t>)</a:t>
            </a:r>
            <a:endParaRPr lang="en-US" sz="20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280" y="1600200"/>
            <a:ext cx="495352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88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PMI Tools </a:t>
            </a:r>
            <a:endParaRPr lang="en-US" dirty="0"/>
          </a:p>
        </p:txBody>
      </p:sp>
      <p:sp>
        <p:nvSpPr>
          <p:cNvPr id="3" name="Content Placeholder 2"/>
          <p:cNvSpPr>
            <a:spLocks noGrp="1"/>
          </p:cNvSpPr>
          <p:nvPr>
            <p:ph idx="1"/>
          </p:nvPr>
        </p:nvSpPr>
        <p:spPr>
          <a:xfrm>
            <a:off x="457200" y="1600200"/>
            <a:ext cx="7620000" cy="5105400"/>
          </a:xfrm>
        </p:spPr>
        <p:txBody>
          <a:bodyPr>
            <a:normAutofit/>
          </a:bodyPr>
          <a:lstStyle/>
          <a:p>
            <a:endParaRPr lang="en-US" sz="2400" smtClean="0"/>
          </a:p>
          <a:p>
            <a:pPr marL="114300" indent="0">
              <a:buNone/>
            </a:pPr>
            <a:r>
              <a:rPr lang="en-US" sz="2400" smtClean="0"/>
              <a:t>All </a:t>
            </a:r>
            <a:r>
              <a:rPr lang="en-US" sz="2400" dirty="0" smtClean="0"/>
              <a:t>of the PMI websites offer tools!</a:t>
            </a:r>
          </a:p>
          <a:p>
            <a:endParaRPr lang="en-US" sz="2400" dirty="0"/>
          </a:p>
          <a:p>
            <a:r>
              <a:rPr lang="en-US" sz="2400" dirty="0" smtClean="0"/>
              <a:t>PMI Rate Sheets/Grids</a:t>
            </a:r>
            <a:endParaRPr lang="en-US" sz="2400" dirty="0"/>
          </a:p>
          <a:p>
            <a:r>
              <a:rPr lang="en-US" sz="2400" dirty="0" smtClean="0"/>
              <a:t>Rate Comparison Tools</a:t>
            </a:r>
            <a:endParaRPr lang="en-US" sz="2400" dirty="0"/>
          </a:p>
          <a:p>
            <a:r>
              <a:rPr lang="en-US" sz="2400" dirty="0" smtClean="0"/>
              <a:t>Marketing Materials</a:t>
            </a:r>
          </a:p>
          <a:p>
            <a:r>
              <a:rPr lang="en-US" sz="2400" dirty="0" smtClean="0"/>
              <a:t>Recorded Webinars</a:t>
            </a:r>
          </a:p>
          <a:p>
            <a:r>
              <a:rPr lang="en-US" sz="2400" dirty="0" smtClean="0"/>
              <a:t>First Time Home Buyer Seminars</a:t>
            </a:r>
          </a:p>
          <a:p>
            <a:pPr lvl="1"/>
            <a:endParaRPr lang="en-US" dirty="0" smtClean="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a:p>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25908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8498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Conventional Lending</a:t>
            </a:r>
            <a:endParaRPr lang="en-US" dirty="0"/>
          </a:p>
        </p:txBody>
      </p:sp>
      <p:sp>
        <p:nvSpPr>
          <p:cNvPr id="3" name="Content Placeholder 2"/>
          <p:cNvSpPr>
            <a:spLocks noGrp="1"/>
          </p:cNvSpPr>
          <p:nvPr>
            <p:ph idx="1"/>
          </p:nvPr>
        </p:nvSpPr>
        <p:spPr/>
        <p:txBody>
          <a:bodyPr>
            <a:normAutofit/>
          </a:bodyPr>
          <a:lstStyle/>
          <a:p>
            <a:pPr marL="114300" indent="0">
              <a:buNone/>
            </a:pPr>
            <a:endParaRPr lang="en-US" dirty="0"/>
          </a:p>
          <a:p>
            <a:pPr indent="-342900"/>
            <a:endParaRPr lang="en-US" dirty="0" smtClean="0"/>
          </a:p>
          <a:p>
            <a:pPr indent="-342900"/>
            <a:r>
              <a:rPr lang="en-US" dirty="0" smtClean="0"/>
              <a:t>Changes in the California Marketplace</a:t>
            </a:r>
          </a:p>
          <a:p>
            <a:pPr indent="-342900"/>
            <a:r>
              <a:rPr lang="en-US" dirty="0" smtClean="0"/>
              <a:t>Mountains </a:t>
            </a:r>
            <a:r>
              <a:rPr lang="en-US" dirty="0" smtClean="0"/>
              <a:t>of Choices </a:t>
            </a:r>
          </a:p>
          <a:p>
            <a:pPr indent="-342900"/>
            <a:r>
              <a:rPr lang="en-US" dirty="0" smtClean="0"/>
              <a:t>The </a:t>
            </a:r>
            <a:r>
              <a:rPr lang="en-US" dirty="0" smtClean="0"/>
              <a:t>High LTV Borrower</a:t>
            </a:r>
          </a:p>
          <a:p>
            <a:pPr indent="-342900"/>
            <a:r>
              <a:rPr lang="en-US" dirty="0" smtClean="0"/>
              <a:t>Conventional vs. FHA</a:t>
            </a:r>
            <a:endParaRPr lang="en-US" dirty="0"/>
          </a:p>
          <a:p>
            <a:pPr indent="-342900"/>
            <a:r>
              <a:rPr lang="en-US" dirty="0" smtClean="0"/>
              <a:t>Private Mortgage Insurance</a:t>
            </a:r>
          </a:p>
          <a:p>
            <a:pPr indent="-342900"/>
            <a:r>
              <a:rPr lang="en-US" dirty="0" smtClean="0"/>
              <a:t>PMI and the 3% cap</a:t>
            </a:r>
          </a:p>
          <a:p>
            <a:pPr indent="-342900"/>
            <a:r>
              <a:rPr lang="en-US" dirty="0" smtClean="0"/>
              <a:t>Down Payment Assistance</a:t>
            </a:r>
          </a:p>
          <a:p>
            <a:pPr indent="-342900"/>
            <a:r>
              <a:rPr lang="en-US" dirty="0" smtClean="0"/>
              <a:t>Product Offerings</a:t>
            </a:r>
          </a:p>
        </p:txBody>
      </p:sp>
    </p:spTree>
    <p:extLst>
      <p:ext uri="{BB962C8B-B14F-4D97-AF65-F5344CB8AC3E}">
        <p14:creationId xmlns:p14="http://schemas.microsoft.com/office/powerpoint/2010/main" val="218377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&gt;95%?</a:t>
            </a:r>
            <a:endParaRPr lang="en-US" dirty="0"/>
          </a:p>
        </p:txBody>
      </p:sp>
      <p:sp>
        <p:nvSpPr>
          <p:cNvPr id="3" name="Content Placeholder 2"/>
          <p:cNvSpPr>
            <a:spLocks noGrp="1"/>
          </p:cNvSpPr>
          <p:nvPr>
            <p:ph idx="1"/>
          </p:nvPr>
        </p:nvSpPr>
        <p:spPr/>
        <p:txBody>
          <a:bodyPr>
            <a:normAutofit/>
          </a:bodyPr>
          <a:lstStyle/>
          <a:p>
            <a:pPr marL="114300" indent="0">
              <a:buNone/>
            </a:pPr>
            <a:r>
              <a:rPr lang="en-US" sz="1500" b="1" dirty="0" smtClean="0">
                <a:solidFill>
                  <a:srgbClr val="FF0000"/>
                </a:solidFill>
              </a:rPr>
              <a:t>Program CF30 </a:t>
            </a:r>
          </a:p>
          <a:p>
            <a:pPr marL="114300" indent="0">
              <a:buNone/>
            </a:pPr>
            <a:r>
              <a:rPr lang="en-US" sz="1500" b="1" dirty="0" smtClean="0">
                <a:solidFill>
                  <a:srgbClr val="FF0000"/>
                </a:solidFill>
              </a:rPr>
              <a:t>Only one borrower needs to be </a:t>
            </a:r>
            <a:r>
              <a:rPr lang="en-US" sz="1500" b="1" i="1" dirty="0" smtClean="0">
                <a:solidFill>
                  <a:srgbClr val="FF0000"/>
                </a:solidFill>
              </a:rPr>
              <a:t>a First-Time Home Buyer</a:t>
            </a:r>
          </a:p>
          <a:p>
            <a:pPr marL="114300" indent="0">
              <a:buNone/>
            </a:pPr>
            <a:endParaRPr lang="en-US" sz="1500" b="1" dirty="0" smtClean="0">
              <a:solidFill>
                <a:srgbClr val="FF0000"/>
              </a:solidFill>
            </a:endParaRPr>
          </a:p>
          <a:p>
            <a:r>
              <a:rPr lang="en-US" dirty="0" smtClean="0"/>
              <a:t>Purchase R/T - DU</a:t>
            </a:r>
          </a:p>
          <a:p>
            <a:r>
              <a:rPr lang="en-US" dirty="0" smtClean="0"/>
              <a:t> SFR/Condo/PUD</a:t>
            </a:r>
          </a:p>
          <a:p>
            <a:r>
              <a:rPr lang="en-US" dirty="0" smtClean="0"/>
              <a:t>$424,100  max loan amount</a:t>
            </a:r>
            <a:endParaRPr lang="en-US" dirty="0"/>
          </a:p>
          <a:p>
            <a:r>
              <a:rPr lang="en-US" dirty="0" smtClean="0"/>
              <a:t>1 unit  </a:t>
            </a:r>
          </a:p>
          <a:p>
            <a:r>
              <a:rPr lang="en-US" dirty="0" smtClean="0"/>
              <a:t>FICO	</a:t>
            </a:r>
            <a:endParaRPr lang="en-US" dirty="0"/>
          </a:p>
          <a:p>
            <a:pPr marL="114300" indent="0">
              <a:buNone/>
            </a:pPr>
            <a:r>
              <a:rPr lang="en-US" dirty="0" smtClean="0"/>
              <a:t>     620</a:t>
            </a:r>
            <a:endParaRPr lang="en-US" dirty="0"/>
          </a:p>
          <a:p>
            <a:r>
              <a:rPr lang="en-US" dirty="0" smtClean="0"/>
              <a:t>Gifts ok</a:t>
            </a:r>
          </a:p>
          <a:p>
            <a:r>
              <a:rPr lang="en-US" dirty="0" smtClean="0"/>
              <a:t>Reserves</a:t>
            </a:r>
          </a:p>
          <a:p>
            <a:pPr marL="114300" indent="0">
              <a:buNone/>
            </a:pPr>
            <a:r>
              <a:rPr lang="en-US" dirty="0"/>
              <a:t> </a:t>
            </a:r>
            <a:r>
              <a:rPr lang="en-US" dirty="0" smtClean="0"/>
              <a:t>   Per AUS</a:t>
            </a:r>
          </a:p>
        </p:txBody>
      </p:sp>
    </p:spTree>
    <p:extLst>
      <p:ext uri="{BB962C8B-B14F-4D97-AF65-F5344CB8AC3E}">
        <p14:creationId xmlns:p14="http://schemas.microsoft.com/office/powerpoint/2010/main" val="3642976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HomeReady</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Designed for creditworthy, low-to-moderate income borrowers, with expanded eligibility for financing homes in designated low-income, minority and disaster impacted communities. Homestyle renovation is </a:t>
            </a:r>
            <a:r>
              <a:rPr lang="en-US" dirty="0" err="1" smtClean="0"/>
              <a:t>ineligble</a:t>
            </a:r>
            <a:endParaRPr lang="en-US" dirty="0" smtClean="0"/>
          </a:p>
          <a:p>
            <a:r>
              <a:rPr lang="en-US" dirty="0" smtClean="0"/>
              <a:t>97% LTV 105% CLTV (</a:t>
            </a:r>
            <a:r>
              <a:rPr lang="en-US" dirty="0" err="1" smtClean="0"/>
              <a:t>cltv</a:t>
            </a:r>
            <a:r>
              <a:rPr lang="en-US" dirty="0" smtClean="0"/>
              <a:t> with MWF approved community second)</a:t>
            </a:r>
          </a:p>
          <a:p>
            <a:r>
              <a:rPr lang="en-US" dirty="0" smtClean="0"/>
              <a:t>Purchase R/T</a:t>
            </a:r>
          </a:p>
          <a:p>
            <a:r>
              <a:rPr lang="en-US" dirty="0" smtClean="0"/>
              <a:t>620 FICO</a:t>
            </a:r>
          </a:p>
          <a:p>
            <a:r>
              <a:rPr lang="en-US" dirty="0" smtClean="0"/>
              <a:t>SFR/Condo/PUD</a:t>
            </a:r>
          </a:p>
          <a:p>
            <a:r>
              <a:rPr lang="en-US" dirty="0" smtClean="0"/>
              <a:t>$424,100 Maximum Loan Amount</a:t>
            </a:r>
          </a:p>
          <a:p>
            <a:r>
              <a:rPr lang="en-US" dirty="0" smtClean="0"/>
              <a:t>Homebuyer Education required on Purchases</a:t>
            </a:r>
          </a:p>
          <a:p>
            <a:r>
              <a:rPr lang="en-US" dirty="0" smtClean="0"/>
              <a:t>Must meet income limits per Fannie </a:t>
            </a:r>
            <a:r>
              <a:rPr lang="en-US" dirty="0"/>
              <a:t>M</a:t>
            </a:r>
            <a:r>
              <a:rPr lang="en-US" dirty="0" smtClean="0"/>
              <a:t>ae (AMI)</a:t>
            </a:r>
          </a:p>
          <a:p>
            <a:r>
              <a:rPr lang="en-US" dirty="0" smtClean="0"/>
              <a:t>Gifts ok</a:t>
            </a:r>
          </a:p>
          <a:p>
            <a:r>
              <a:rPr lang="en-US" dirty="0" smtClean="0"/>
              <a:t>Reserves</a:t>
            </a:r>
          </a:p>
          <a:p>
            <a:pPr marL="114300" indent="0">
              <a:buNone/>
            </a:pPr>
            <a:r>
              <a:rPr lang="en-US" dirty="0" smtClean="0"/>
              <a:t>    Per AUS	</a:t>
            </a:r>
          </a:p>
          <a:p>
            <a:endParaRPr lang="en-US" dirty="0"/>
          </a:p>
        </p:txBody>
      </p:sp>
    </p:spTree>
    <p:extLst>
      <p:ext uri="{BB962C8B-B14F-4D97-AF65-F5344CB8AC3E}">
        <p14:creationId xmlns:p14="http://schemas.microsoft.com/office/powerpoint/2010/main" val="355487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a:bodyPr>
          <a:lstStyle/>
          <a:p>
            <a:r>
              <a:rPr lang="en-US" dirty="0" smtClean="0"/>
              <a:t>Conventional + DPA</a:t>
            </a:r>
            <a:endParaRPr lang="en-US" dirty="0"/>
          </a:p>
        </p:txBody>
      </p:sp>
      <p:sp>
        <p:nvSpPr>
          <p:cNvPr id="3" name="Content Placeholder 2"/>
          <p:cNvSpPr>
            <a:spLocks noGrp="1"/>
          </p:cNvSpPr>
          <p:nvPr>
            <p:ph idx="1"/>
          </p:nvPr>
        </p:nvSpPr>
        <p:spPr>
          <a:xfrm>
            <a:off x="457200" y="1371600"/>
            <a:ext cx="7620000" cy="4800600"/>
          </a:xfrm>
        </p:spPr>
        <p:txBody>
          <a:bodyPr>
            <a:normAutofit fontScale="92500" lnSpcReduction="10000"/>
          </a:bodyPr>
          <a:lstStyle/>
          <a:p>
            <a:endParaRPr lang="en-US" sz="1600" b="1" cap="all" dirty="0" smtClean="0"/>
          </a:p>
          <a:p>
            <a:pPr marL="114300" indent="0">
              <a:buNone/>
            </a:pPr>
            <a:r>
              <a:rPr lang="en-US" b="1" dirty="0" smtClean="0"/>
              <a:t>Down Payment Assistance is not just for FHA!</a:t>
            </a:r>
            <a:endParaRPr lang="en-US" b="1" dirty="0"/>
          </a:p>
          <a:p>
            <a:pPr marL="114300" indent="0">
              <a:buNone/>
            </a:pPr>
            <a:r>
              <a:rPr lang="en-US" b="1" dirty="0" smtClean="0"/>
              <a:t>Several programs can be added to Conventional loans and even combined!</a:t>
            </a:r>
          </a:p>
          <a:p>
            <a:pPr marL="114300" indent="0">
              <a:buNone/>
            </a:pPr>
            <a:endParaRPr lang="en-US" b="1" dirty="0" smtClean="0"/>
          </a:p>
          <a:p>
            <a:r>
              <a:rPr lang="en-US" sz="1800" dirty="0" err="1" smtClean="0"/>
              <a:t>CalHFA</a:t>
            </a:r>
            <a:r>
              <a:rPr lang="en-US" sz="1800" dirty="0" smtClean="0"/>
              <a:t> ECTP</a:t>
            </a:r>
          </a:p>
          <a:p>
            <a:r>
              <a:rPr lang="en-US" sz="1800" dirty="0" err="1" smtClean="0"/>
              <a:t>CalHFA</a:t>
            </a:r>
            <a:r>
              <a:rPr lang="en-US" sz="1800" dirty="0" smtClean="0"/>
              <a:t> My Home</a:t>
            </a:r>
          </a:p>
          <a:p>
            <a:r>
              <a:rPr lang="en-US" sz="1800" dirty="0" err="1" smtClean="0"/>
              <a:t>CalHFA</a:t>
            </a:r>
            <a:r>
              <a:rPr lang="en-US" sz="1800" dirty="0" smtClean="0"/>
              <a:t> + Zip</a:t>
            </a:r>
          </a:p>
          <a:p>
            <a:r>
              <a:rPr lang="en-US" sz="1800" dirty="0" smtClean="0"/>
              <a:t>GSFA</a:t>
            </a:r>
          </a:p>
          <a:p>
            <a:pPr marL="114300" indent="0">
              <a:buNone/>
            </a:pPr>
            <a:r>
              <a:rPr lang="en-US" sz="1800" dirty="0" smtClean="0"/>
              <a:t> </a:t>
            </a:r>
            <a:r>
              <a:rPr lang="en-US" sz="1800" i="1" dirty="0" smtClean="0"/>
              <a:t>**Don’t forget MCC’s (Mortgage Credit Certificate) which can help borrower’s qualify and get a Tax Credit  </a:t>
            </a:r>
          </a:p>
          <a:p>
            <a:pPr marL="114300" indent="0">
              <a:buNone/>
            </a:pPr>
            <a:endParaRPr lang="en-US" sz="1800" b="1" i="1" dirty="0"/>
          </a:p>
          <a:p>
            <a:pPr marL="114300" indent="0">
              <a:buNone/>
            </a:pPr>
            <a:r>
              <a:rPr lang="en-US" sz="1800" b="1" i="1" dirty="0" smtClean="0"/>
              <a:t>To name a few…..</a:t>
            </a:r>
          </a:p>
          <a:p>
            <a:r>
              <a:rPr lang="en-US" dirty="0" smtClean="0"/>
              <a:t>For the entire list go to: </a:t>
            </a:r>
            <a:r>
              <a:rPr lang="en-US" dirty="0" smtClean="0">
                <a:hlinkClick r:id="rId3"/>
              </a:rPr>
              <a:t>www.mwfinc.com</a:t>
            </a:r>
            <a:r>
              <a:rPr lang="en-US" dirty="0" smtClean="0"/>
              <a:t>	</a:t>
            </a:r>
          </a:p>
          <a:p>
            <a:r>
              <a:rPr lang="en-US" dirty="0" smtClean="0"/>
              <a:t>Click on Affordable Housing tab under Quick Links</a:t>
            </a:r>
            <a:endParaRPr lang="en-US" dirty="0"/>
          </a:p>
        </p:txBody>
      </p:sp>
    </p:spTree>
    <p:extLst>
      <p:ext uri="{BB962C8B-B14F-4D97-AF65-F5344CB8AC3E}">
        <p14:creationId xmlns:p14="http://schemas.microsoft.com/office/powerpoint/2010/main" val="261255817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 and Place</a:t>
            </a:r>
            <a:endParaRPr lang="en-US" b="1" dirty="0"/>
          </a:p>
        </p:txBody>
      </p:sp>
      <p:sp>
        <p:nvSpPr>
          <p:cNvPr id="3" name="Content Placeholder 2"/>
          <p:cNvSpPr>
            <a:spLocks noGrp="1"/>
          </p:cNvSpPr>
          <p:nvPr>
            <p:ph idx="1"/>
          </p:nvPr>
        </p:nvSpPr>
        <p:spPr/>
        <p:txBody>
          <a:bodyPr>
            <a:normAutofit/>
          </a:bodyPr>
          <a:lstStyle/>
          <a:p>
            <a:pPr marL="114300" indent="0">
              <a:buNone/>
            </a:pPr>
            <a:r>
              <a:rPr lang="en-US" b="1" dirty="0" smtClean="0"/>
              <a:t>It is a Purchase Market in 2017.  Explore all your options for your Borrowers - Conventional, High Balance, FHA, VA, USDA, </a:t>
            </a:r>
            <a:r>
              <a:rPr lang="en-US" b="1" dirty="0" err="1" smtClean="0"/>
              <a:t>CalHFA</a:t>
            </a:r>
            <a:r>
              <a:rPr lang="en-US" b="1" dirty="0" smtClean="0"/>
              <a:t>. Whatever your needs are for financing:</a:t>
            </a:r>
          </a:p>
          <a:p>
            <a:pPr marL="114300" indent="0">
              <a:buNone/>
            </a:pPr>
            <a:endParaRPr lang="en-US" b="1" dirty="0" smtClean="0"/>
          </a:p>
          <a:p>
            <a:pPr marL="114300" indent="0">
              <a:buNone/>
            </a:pPr>
            <a:r>
              <a:rPr lang="en-US" sz="2800" b="1" dirty="0" smtClean="0"/>
              <a:t>Mountain West Financial, Inc.  has the solution!</a:t>
            </a:r>
          </a:p>
          <a:p>
            <a:r>
              <a:rPr lang="en-US" b="1" dirty="0" smtClean="0"/>
              <a:t>Product Variety</a:t>
            </a:r>
          </a:p>
          <a:p>
            <a:r>
              <a:rPr lang="en-US" b="1" dirty="0" smtClean="0"/>
              <a:t>PMI choices for high LTV Borrowers</a:t>
            </a:r>
          </a:p>
          <a:p>
            <a:pPr lvl="1"/>
            <a:r>
              <a:rPr lang="en-US" b="1" dirty="0" smtClean="0"/>
              <a:t>With Lower MI costs</a:t>
            </a:r>
          </a:p>
          <a:p>
            <a:r>
              <a:rPr lang="en-US" b="1" dirty="0" smtClean="0"/>
              <a:t>Down Payment Assistance Options</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81400"/>
            <a:ext cx="20605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89540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533400" y="1828800"/>
            <a:ext cx="7620000" cy="4800600"/>
          </a:xfrm>
        </p:spPr>
        <p:txBody>
          <a:bodyPr/>
          <a:lstStyle/>
          <a:p>
            <a:pPr marL="0" indent="0">
              <a:buNone/>
            </a:pPr>
            <a:endParaRPr lang="en-US" dirty="0"/>
          </a:p>
          <a:p>
            <a:pPr marL="114300" indent="0">
              <a:buNone/>
            </a:pPr>
            <a:r>
              <a:rPr lang="en-US" sz="2500" b="1" dirty="0"/>
              <a:t>Thank you for attending today’s presentation!</a:t>
            </a:r>
          </a:p>
          <a:p>
            <a:pPr marL="114300" indent="0">
              <a:buNone/>
            </a:pPr>
            <a:r>
              <a:rPr lang="en-US" sz="2500" b="1" dirty="0" smtClean="0"/>
              <a:t>Contact your Account Executive to strategize the best options for your borrowers.</a:t>
            </a:r>
            <a:endParaRPr lang="en-US" sz="2500" b="1" dirty="0"/>
          </a:p>
          <a:p>
            <a:pPr lvl="1"/>
            <a:endParaRPr lang="en-US" sz="2500" b="1" dirty="0" smtClean="0"/>
          </a:p>
          <a:p>
            <a:endParaRPr lang="en-US" sz="2500" b="1" dirty="0"/>
          </a:p>
          <a:p>
            <a:pPr marL="114300" indent="0">
              <a:buNone/>
            </a:pPr>
            <a:endParaRPr lang="en-US" sz="2500" b="1" dirty="0" smtClean="0"/>
          </a:p>
          <a:p>
            <a:endParaRPr lang="en-US" sz="2500" b="1" dirty="0"/>
          </a:p>
          <a:p>
            <a:endParaRPr lang="en-US" sz="2500" b="1" dirty="0"/>
          </a:p>
          <a:p>
            <a:pPr marL="114300" indent="0">
              <a:buNone/>
            </a:pPr>
            <a:r>
              <a:rPr lang="en-US" sz="2500" b="1" dirty="0"/>
              <a:t>Let’s close some loans together!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99518"/>
            <a:ext cx="1622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21827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National Market Place</a:t>
            </a:r>
            <a:br>
              <a:rPr lang="en-US" sz="3600" b="1" dirty="0" smtClean="0"/>
            </a:br>
            <a:r>
              <a:rPr lang="en-US" sz="3600" b="1" dirty="0" smtClean="0"/>
              <a:t>Home Prices are UP!</a:t>
            </a:r>
            <a:endParaRPr lang="en-US" sz="3600" b="1" dirty="0"/>
          </a:p>
        </p:txBody>
      </p:sp>
      <p:sp>
        <p:nvSpPr>
          <p:cNvPr id="3" name="Content Placeholder 2"/>
          <p:cNvSpPr>
            <a:spLocks noGrp="1"/>
          </p:cNvSpPr>
          <p:nvPr>
            <p:ph idx="1"/>
          </p:nvPr>
        </p:nvSpPr>
        <p:spPr/>
        <p:txBody>
          <a:bodyPr>
            <a:normAutofit/>
          </a:bodyPr>
          <a:lstStyle/>
          <a:p>
            <a:pPr marL="114300" indent="0">
              <a:buNone/>
            </a:pPr>
            <a:r>
              <a:rPr lang="en-US" b="1" dirty="0" smtClean="0"/>
              <a:t>The purchase market is here!</a:t>
            </a:r>
            <a:endParaRPr lang="en-US" b="1" dirty="0"/>
          </a:p>
          <a:p>
            <a:pPr marL="114300" indent="0">
              <a:buNone/>
            </a:pPr>
            <a:r>
              <a:rPr lang="en-US" sz="1800" dirty="0" smtClean="0"/>
              <a:t>According to Core Logic, “</a:t>
            </a:r>
            <a:r>
              <a:rPr lang="en-US" sz="1800" dirty="0"/>
              <a:t>National Home Prices Are Expected </a:t>
            </a:r>
            <a:br>
              <a:rPr lang="en-US" sz="1800" dirty="0"/>
            </a:br>
            <a:r>
              <a:rPr lang="en-US" sz="1800" dirty="0"/>
              <a:t>to Rise </a:t>
            </a:r>
            <a:r>
              <a:rPr lang="en-US" sz="1800" dirty="0" smtClean="0"/>
              <a:t>4.7% from November 2016 to November 2017.”</a:t>
            </a:r>
          </a:p>
          <a:p>
            <a:pPr marL="114300" indent="0">
              <a:buNone/>
            </a:pPr>
            <a:endParaRPr lang="en-US" sz="1800" b="1" dirty="0" smtClean="0"/>
          </a:p>
          <a:p>
            <a:pPr marL="114300" indent="0">
              <a:buNone/>
            </a:pPr>
            <a:endParaRPr lang="en-US" sz="1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2895600"/>
            <a:ext cx="6096000" cy="384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04721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Home Prices Increase	</a:t>
            </a:r>
            <a:endParaRPr lang="en-US" dirty="0"/>
          </a:p>
        </p:txBody>
      </p:sp>
      <p:sp>
        <p:nvSpPr>
          <p:cNvPr id="3" name="Content Placeholder 2"/>
          <p:cNvSpPr>
            <a:spLocks noGrp="1"/>
          </p:cNvSpPr>
          <p:nvPr>
            <p:ph idx="1"/>
          </p:nvPr>
        </p:nvSpPr>
        <p:spPr/>
        <p:txBody>
          <a:bodyPr/>
          <a:lstStyle/>
          <a:p>
            <a:pPr marL="114300" indent="0">
              <a:buNone/>
            </a:pPr>
            <a:r>
              <a:rPr lang="en-US" dirty="0" smtClean="0"/>
              <a:t>Nationwide Home Values on the rise… now is the time to Buy </a:t>
            </a:r>
          </a:p>
          <a:p>
            <a:pPr marL="114300" indent="0">
              <a:buNone/>
            </a:pPr>
            <a:r>
              <a:rPr lang="en-US" dirty="0" smtClean="0"/>
              <a:t>			</a:t>
            </a:r>
            <a:r>
              <a:rPr lang="en-US" dirty="0"/>
              <a:t>	</a:t>
            </a:r>
            <a:endParaRPr lang="en-US" dirty="0" smtClean="0"/>
          </a:p>
          <a:p>
            <a:pPr marL="114300" indent="0">
              <a:buNone/>
            </a:pPr>
            <a:r>
              <a:rPr lang="en-US" b="1" i="1" dirty="0" smtClean="0">
                <a:solidFill>
                  <a:srgbClr val="7030A0"/>
                </a:solidFill>
              </a:rPr>
              <a:t>Median Home </a:t>
            </a:r>
            <a:r>
              <a:rPr lang="en-US" b="1" i="1" dirty="0" smtClean="0">
                <a:solidFill>
                  <a:srgbClr val="7030A0"/>
                </a:solidFill>
              </a:rPr>
              <a:t>Value</a:t>
            </a:r>
            <a:r>
              <a:rPr lang="en-US" dirty="0" smtClean="0"/>
              <a:t>		</a:t>
            </a:r>
            <a:r>
              <a:rPr lang="en-US" b="1" i="1" dirty="0" smtClean="0">
                <a:solidFill>
                  <a:srgbClr val="7030A0"/>
                </a:solidFill>
              </a:rPr>
              <a:t>Predicted to Rise this year </a:t>
            </a:r>
            <a:r>
              <a:rPr lang="en-US" sz="1100" b="1" i="1" dirty="0" smtClean="0">
                <a:solidFill>
                  <a:srgbClr val="7030A0"/>
                </a:solidFill>
              </a:rPr>
              <a:t>(per </a:t>
            </a:r>
            <a:r>
              <a:rPr lang="en-US" sz="1100" b="1" i="1" dirty="0" err="1" smtClean="0">
                <a:solidFill>
                  <a:srgbClr val="7030A0"/>
                </a:solidFill>
              </a:rPr>
              <a:t>zillow</a:t>
            </a:r>
            <a:r>
              <a:rPr lang="en-US" sz="1100" b="1" i="1" dirty="0" smtClean="0">
                <a:solidFill>
                  <a:srgbClr val="7030A0"/>
                </a:solidFill>
              </a:rPr>
              <a:t>)</a:t>
            </a:r>
            <a:r>
              <a:rPr lang="en-US" b="1" i="1" dirty="0" smtClean="0">
                <a:solidFill>
                  <a:srgbClr val="7030A0"/>
                </a:solidFill>
              </a:rPr>
              <a:t>  </a:t>
            </a:r>
          </a:p>
          <a:p>
            <a:pPr marL="114300" indent="0">
              <a:buNone/>
            </a:pPr>
            <a:r>
              <a:rPr lang="en-US" b="1" i="1" dirty="0" smtClean="0">
                <a:solidFill>
                  <a:srgbClr val="7030A0"/>
                </a:solidFill>
              </a:rPr>
              <a:t>  </a:t>
            </a:r>
            <a:r>
              <a:rPr lang="en-US" dirty="0"/>
              <a:t>	</a:t>
            </a:r>
            <a:endParaRPr lang="en-US" dirty="0" smtClean="0"/>
          </a:p>
          <a:p>
            <a:r>
              <a:rPr lang="en-US" dirty="0" smtClean="0"/>
              <a:t>California</a:t>
            </a:r>
            <a:r>
              <a:rPr lang="en-US" baseline="0" dirty="0" smtClean="0"/>
              <a:t> $</a:t>
            </a:r>
            <a:r>
              <a:rPr lang="en-US" baseline="0" dirty="0" smtClean="0"/>
              <a:t>485,800</a:t>
            </a:r>
            <a:r>
              <a:rPr lang="en-US" dirty="0" smtClean="0"/>
              <a:t>     </a:t>
            </a:r>
            <a:r>
              <a:rPr lang="en-US" dirty="0" smtClean="0"/>
              <a:t>		2.5%        		 </a:t>
            </a:r>
          </a:p>
          <a:p>
            <a:r>
              <a:rPr lang="en-US" dirty="0" smtClean="0"/>
              <a:t>Arizona $217,600  			3.8%</a:t>
            </a:r>
          </a:p>
          <a:p>
            <a:r>
              <a:rPr lang="en-US" dirty="0" smtClean="0"/>
              <a:t>Colorado $321,000 			4.0%</a:t>
            </a:r>
          </a:p>
          <a:p>
            <a:r>
              <a:rPr lang="en-US" dirty="0" smtClean="0"/>
              <a:t>Nevada $228,900 	                             5.1% </a:t>
            </a:r>
          </a:p>
          <a:p>
            <a:r>
              <a:rPr lang="en-US" dirty="0" smtClean="0"/>
              <a:t>Oregon $297,200 </a:t>
            </a:r>
            <a:r>
              <a:rPr lang="en-US" dirty="0"/>
              <a:t> </a:t>
            </a:r>
            <a:r>
              <a:rPr lang="en-US" dirty="0" smtClean="0"/>
              <a:t>                                  4.7% </a:t>
            </a:r>
          </a:p>
          <a:p>
            <a:r>
              <a:rPr lang="en-US" dirty="0" smtClean="0"/>
              <a:t>Washington $318,00 			4.5% </a:t>
            </a:r>
            <a:endParaRPr lang="en-US" dirty="0"/>
          </a:p>
        </p:txBody>
      </p:sp>
    </p:spTree>
    <p:extLst>
      <p:ext uri="{BB962C8B-B14F-4D97-AF65-F5344CB8AC3E}">
        <p14:creationId xmlns:p14="http://schemas.microsoft.com/office/powerpoint/2010/main" val="414836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a:t>
            </a:r>
            <a:r>
              <a:rPr lang="en-US" b="1" dirty="0" smtClean="0"/>
              <a:t>Realtor</a:t>
            </a:r>
            <a:r>
              <a:rPr lang="en-US" dirty="0"/>
              <a:t>?</a:t>
            </a:r>
            <a:endParaRPr lang="en-US" b="1" dirty="0"/>
          </a:p>
        </p:txBody>
      </p:sp>
      <p:sp>
        <p:nvSpPr>
          <p:cNvPr id="3" name="Content Placeholder 2"/>
          <p:cNvSpPr>
            <a:spLocks noGrp="1"/>
          </p:cNvSpPr>
          <p:nvPr>
            <p:ph idx="1"/>
          </p:nvPr>
        </p:nvSpPr>
        <p:spPr/>
        <p:txBody>
          <a:bodyPr>
            <a:normAutofit/>
          </a:bodyPr>
          <a:lstStyle/>
          <a:p>
            <a:pPr marL="114300" indent="0">
              <a:buNone/>
            </a:pPr>
            <a:endParaRPr lang="en-US" dirty="0" smtClean="0"/>
          </a:p>
          <a:p>
            <a:pPr marL="114300" indent="0">
              <a:buNone/>
            </a:pPr>
            <a:r>
              <a:rPr lang="en-US" dirty="0" smtClean="0"/>
              <a:t>Now is a GREAT time to develop realtor contacts!</a:t>
            </a:r>
          </a:p>
          <a:p>
            <a:r>
              <a:rPr lang="en-US" dirty="0" smtClean="0"/>
              <a:t>Call </a:t>
            </a:r>
          </a:p>
          <a:p>
            <a:r>
              <a:rPr lang="en-US" dirty="0" smtClean="0"/>
              <a:t>Visit </a:t>
            </a:r>
          </a:p>
          <a:p>
            <a:r>
              <a:rPr lang="en-US" dirty="0" smtClean="0"/>
              <a:t>Use Social Media</a:t>
            </a:r>
          </a:p>
          <a:p>
            <a:pPr lvl="1"/>
            <a:r>
              <a:rPr lang="en-US" dirty="0" smtClean="0"/>
              <a:t>LinkedIn</a:t>
            </a:r>
          </a:p>
          <a:p>
            <a:pPr lvl="1"/>
            <a:r>
              <a:rPr lang="en-US" dirty="0" smtClean="0"/>
              <a:t>Facebook</a:t>
            </a:r>
          </a:p>
          <a:p>
            <a:pPr lvl="1"/>
            <a:r>
              <a:rPr lang="en-US" dirty="0" smtClean="0"/>
              <a:t>Twitter</a:t>
            </a:r>
            <a:endParaRPr lang="en-US" dirty="0"/>
          </a:p>
          <a:p>
            <a:r>
              <a:rPr lang="en-US" dirty="0" smtClean="0"/>
              <a:t>Utilize Real Estate Links</a:t>
            </a:r>
          </a:p>
          <a:p>
            <a:pPr lvl="1"/>
            <a:r>
              <a:rPr lang="en-US" dirty="0" err="1" smtClean="0"/>
              <a:t>Redfin</a:t>
            </a:r>
            <a:endParaRPr lang="en-US" dirty="0" smtClean="0"/>
          </a:p>
          <a:p>
            <a:pPr lvl="1"/>
            <a:r>
              <a:rPr lang="en-US" dirty="0" smtClean="0"/>
              <a:t>Zillow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2667000"/>
            <a:ext cx="227647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8744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Fico Trivia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marL="114300" indent="0">
              <a:buNone/>
            </a:pPr>
            <a:r>
              <a:rPr lang="en-US" b="1" dirty="0" smtClean="0"/>
              <a:t>DID YOU KNOW?</a:t>
            </a:r>
          </a:p>
          <a:p>
            <a:pPr marL="114300" indent="0">
              <a:buNone/>
            </a:pPr>
            <a:endParaRPr lang="en-US" dirty="0"/>
          </a:p>
          <a:p>
            <a:pPr marL="114300" indent="0">
              <a:buNone/>
            </a:pPr>
            <a:r>
              <a:rPr lang="en-US" dirty="0" smtClean="0"/>
              <a:t>The Average Credit Score in the United States is currently at an all-time high of 695</a:t>
            </a:r>
          </a:p>
          <a:p>
            <a:pPr marL="114300" indent="0">
              <a:buNone/>
            </a:pPr>
            <a:r>
              <a:rPr lang="en-US" dirty="0" smtClean="0"/>
              <a:t>Though differing scoring models exists causing fluctuation, most scores fall between 660 to 720</a:t>
            </a:r>
          </a:p>
          <a:p>
            <a:pPr marL="114300" indent="0">
              <a:buNone/>
            </a:pPr>
            <a:endParaRPr lang="en-US" dirty="0"/>
          </a:p>
          <a:p>
            <a:pPr marL="114300" indent="0">
              <a:buNone/>
            </a:pPr>
            <a:r>
              <a:rPr lang="en-US" b="1" i="1" dirty="0"/>
              <a:t>Credit scores typically break down in the following manner:</a:t>
            </a:r>
          </a:p>
          <a:p>
            <a:r>
              <a:rPr lang="en-US" dirty="0"/>
              <a:t>720 or more: Excellent</a:t>
            </a:r>
          </a:p>
          <a:p>
            <a:r>
              <a:rPr lang="en-US" dirty="0"/>
              <a:t>660 - 719: Average/Fair</a:t>
            </a:r>
          </a:p>
          <a:p>
            <a:r>
              <a:rPr lang="en-US" dirty="0"/>
              <a:t>620 - 659: Poor</a:t>
            </a:r>
          </a:p>
          <a:p>
            <a:r>
              <a:rPr lang="en-US" dirty="0"/>
              <a:t>620 or lower: Bad</a:t>
            </a:r>
          </a:p>
          <a:p>
            <a:pPr marL="114300" indent="0">
              <a:buNone/>
            </a:pPr>
            <a:endParaRPr lang="en-US" dirty="0" smtClean="0"/>
          </a:p>
          <a:p>
            <a:pPr marL="114300" indent="0">
              <a:buNone/>
            </a:pPr>
            <a:endParaRPr lang="en-US" dirty="0" smtClean="0"/>
          </a:p>
          <a:p>
            <a:pPr marL="114300" indent="0">
              <a:buNone/>
            </a:pPr>
            <a:endParaRPr lang="en-US" dirty="0"/>
          </a:p>
          <a:p>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22133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Product Choices</a:t>
            </a:r>
            <a:endParaRPr lang="en-US" dirty="0"/>
          </a:p>
        </p:txBody>
      </p:sp>
      <p:sp>
        <p:nvSpPr>
          <p:cNvPr id="3" name="Content Placeholder 2"/>
          <p:cNvSpPr>
            <a:spLocks noGrp="1"/>
          </p:cNvSpPr>
          <p:nvPr>
            <p:ph idx="1"/>
          </p:nvPr>
        </p:nvSpPr>
        <p:spPr/>
        <p:txBody>
          <a:bodyPr>
            <a:normAutofit/>
          </a:bodyPr>
          <a:lstStyle/>
          <a:p>
            <a:endParaRPr lang="en-US" dirty="0" smtClean="0"/>
          </a:p>
          <a:p>
            <a:pPr indent="-342900"/>
            <a:r>
              <a:rPr lang="en-US" b="1" dirty="0" smtClean="0"/>
              <a:t>Mountains of Choices…</a:t>
            </a:r>
          </a:p>
          <a:p>
            <a:pPr lvl="1" indent="-342900"/>
            <a:r>
              <a:rPr lang="en-US" dirty="0" smtClean="0"/>
              <a:t>Conventional DU and LP</a:t>
            </a:r>
          </a:p>
          <a:p>
            <a:pPr lvl="1" indent="-342900"/>
            <a:r>
              <a:rPr lang="en-US" dirty="0" smtClean="0"/>
              <a:t>DU Refi Plus</a:t>
            </a:r>
          </a:p>
          <a:p>
            <a:pPr lvl="1" indent="-342900"/>
            <a:r>
              <a:rPr lang="en-US" dirty="0" smtClean="0"/>
              <a:t>High Balance and LP Super Conforming</a:t>
            </a:r>
          </a:p>
          <a:p>
            <a:pPr lvl="1" indent="-342900"/>
            <a:r>
              <a:rPr lang="en-US" dirty="0" smtClean="0"/>
              <a:t>True Jumbo</a:t>
            </a:r>
          </a:p>
          <a:p>
            <a:pPr lvl="1" indent="-342900"/>
            <a:r>
              <a:rPr lang="en-US" dirty="0" smtClean="0">
                <a:solidFill>
                  <a:schemeClr val="bg2">
                    <a:lumMod val="25000"/>
                  </a:schemeClr>
                </a:solidFill>
              </a:rPr>
              <a:t>Government </a:t>
            </a:r>
            <a:r>
              <a:rPr lang="en-US" dirty="0">
                <a:solidFill>
                  <a:schemeClr val="bg2">
                    <a:lumMod val="25000"/>
                  </a:schemeClr>
                </a:solidFill>
              </a:rPr>
              <a:t>Loans – FHA/VA</a:t>
            </a:r>
          </a:p>
          <a:p>
            <a:pPr lvl="1" indent="-342900"/>
            <a:r>
              <a:rPr lang="en-US" dirty="0" err="1" smtClean="0">
                <a:solidFill>
                  <a:schemeClr val="bg2">
                    <a:lumMod val="25000"/>
                  </a:schemeClr>
                </a:solidFill>
              </a:rPr>
              <a:t>HomeStyle</a:t>
            </a:r>
            <a:r>
              <a:rPr lang="en-US" dirty="0" smtClean="0">
                <a:solidFill>
                  <a:schemeClr val="bg2">
                    <a:lumMod val="25000"/>
                  </a:schemeClr>
                </a:solidFill>
              </a:rPr>
              <a:t> </a:t>
            </a:r>
          </a:p>
          <a:p>
            <a:pPr lvl="1" indent="-342900"/>
            <a:r>
              <a:rPr lang="en-US" dirty="0" err="1" smtClean="0">
                <a:solidFill>
                  <a:schemeClr val="bg2">
                    <a:lumMod val="25000"/>
                  </a:schemeClr>
                </a:solidFill>
              </a:rPr>
              <a:t>HomeReady</a:t>
            </a:r>
            <a:r>
              <a:rPr lang="en-US" dirty="0" smtClean="0">
                <a:solidFill>
                  <a:schemeClr val="bg2">
                    <a:lumMod val="25000"/>
                  </a:schemeClr>
                </a:solidFill>
              </a:rPr>
              <a:t> </a:t>
            </a:r>
          </a:p>
          <a:p>
            <a:pPr lvl="1" indent="-342900"/>
            <a:r>
              <a:rPr lang="en-US" dirty="0" smtClean="0">
                <a:solidFill>
                  <a:schemeClr val="bg2">
                    <a:lumMod val="25000"/>
                  </a:schemeClr>
                </a:solidFill>
              </a:rPr>
              <a:t>Strategic Products (DAP)</a:t>
            </a:r>
          </a:p>
          <a:p>
            <a:pPr lvl="1" indent="-342900"/>
            <a:r>
              <a:rPr lang="en-US" dirty="0" smtClean="0">
                <a:solidFill>
                  <a:schemeClr val="bg2">
                    <a:lumMod val="25000"/>
                  </a:schemeClr>
                </a:solidFill>
              </a:rPr>
              <a:t>USDA</a:t>
            </a:r>
            <a:endParaRPr lang="en-US" dirty="0">
              <a:solidFill>
                <a:schemeClr val="bg2">
                  <a:lumMod val="25000"/>
                </a:schemeClr>
              </a:solidFill>
            </a:endParaRPr>
          </a:p>
          <a:p>
            <a:pPr marL="342900" lvl="1" indent="-342900">
              <a:buClr>
                <a:schemeClr val="accent1"/>
              </a:buClr>
            </a:pP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76600"/>
            <a:ext cx="22796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10632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FHA and the High LTV Borrower</a:t>
            </a:r>
            <a:endParaRPr lang="en-US" sz="3200" dirty="0"/>
          </a:p>
        </p:txBody>
      </p:sp>
      <p:sp>
        <p:nvSpPr>
          <p:cNvPr id="3" name="Content Placeholder 2"/>
          <p:cNvSpPr>
            <a:spLocks noGrp="1"/>
          </p:cNvSpPr>
          <p:nvPr>
            <p:ph idx="1"/>
          </p:nvPr>
        </p:nvSpPr>
        <p:spPr/>
        <p:txBody>
          <a:bodyPr>
            <a:normAutofit/>
          </a:bodyPr>
          <a:lstStyle/>
          <a:p>
            <a:pPr marL="114300" indent="0">
              <a:buNone/>
            </a:pPr>
            <a:r>
              <a:rPr lang="en-US" b="1" dirty="0" smtClean="0"/>
              <a:t>FHA lowered Annual MIP – great news for Homebuyers!</a:t>
            </a:r>
            <a:endParaRPr lang="en-US" b="1" dirty="0"/>
          </a:p>
          <a:p>
            <a:r>
              <a:rPr lang="en-US" b="1" dirty="0" smtClean="0">
                <a:solidFill>
                  <a:srgbClr val="C00000"/>
                </a:solidFill>
              </a:rPr>
              <a:t>Decrease to FHA Annual MIP </a:t>
            </a:r>
            <a:r>
              <a:rPr lang="en-US" dirty="0" smtClean="0"/>
              <a:t>– </a:t>
            </a:r>
            <a:r>
              <a:rPr lang="en-US" sz="1200" dirty="0" smtClean="0"/>
              <a:t>effective for case numbers assigned on or after </a:t>
            </a:r>
            <a:r>
              <a:rPr lang="en-US" sz="1200" dirty="0"/>
              <a:t> </a:t>
            </a:r>
            <a:r>
              <a:rPr lang="en-US" sz="1200" dirty="0" smtClean="0"/>
              <a:t>1/26/15</a:t>
            </a:r>
          </a:p>
          <a:p>
            <a:pPr lvl="1"/>
            <a:r>
              <a:rPr lang="en-US" dirty="0" smtClean="0"/>
              <a:t>Loans originated with terms &gt; 15 years and </a:t>
            </a:r>
            <a:r>
              <a:rPr lang="en-US" dirty="0"/>
              <a:t>amounts ≤ </a:t>
            </a:r>
            <a:r>
              <a:rPr lang="en-US" dirty="0" smtClean="0"/>
              <a:t> $625,500</a:t>
            </a:r>
          </a:p>
          <a:p>
            <a:pPr lvl="2"/>
            <a:r>
              <a:rPr lang="en-US" dirty="0" smtClean="0"/>
              <a:t>&gt;95% LTVs decrease from 1.35% to .85%</a:t>
            </a:r>
          </a:p>
          <a:p>
            <a:pPr lvl="2"/>
            <a:r>
              <a:rPr lang="en-US" dirty="0" smtClean="0"/>
              <a:t>≤ 95% LTVs decrease from 1.30% to .80%</a:t>
            </a:r>
          </a:p>
          <a:p>
            <a:pPr marL="411480" lvl="1" indent="0">
              <a:buNone/>
            </a:pPr>
            <a:endParaRPr lang="en-US" dirty="0" smtClean="0"/>
          </a:p>
          <a:p>
            <a:pPr lvl="1"/>
            <a:r>
              <a:rPr lang="en-US" dirty="0" smtClean="0"/>
              <a:t>Revision to the period for assessing Annual MIP –  </a:t>
            </a:r>
            <a:r>
              <a:rPr lang="en-US" sz="1200" dirty="0" smtClean="0"/>
              <a:t>still  in effect as of 6/3/2013</a:t>
            </a:r>
          </a:p>
          <a:p>
            <a:pPr lvl="2"/>
            <a:r>
              <a:rPr lang="en-US" dirty="0" smtClean="0"/>
              <a:t>Loans originated with terms &gt; 15 years</a:t>
            </a:r>
          </a:p>
          <a:p>
            <a:pPr lvl="2"/>
            <a:r>
              <a:rPr lang="en-US" dirty="0"/>
              <a:t>&gt;95% LTVs </a:t>
            </a:r>
            <a:r>
              <a:rPr lang="en-US" dirty="0" smtClean="0">
                <a:solidFill>
                  <a:srgbClr val="C00000"/>
                </a:solidFill>
              </a:rPr>
              <a:t>– </a:t>
            </a:r>
            <a:r>
              <a:rPr lang="en-US" b="1" dirty="0" smtClean="0">
                <a:solidFill>
                  <a:srgbClr val="C00000"/>
                </a:solidFill>
              </a:rPr>
              <a:t>Annual MIP is non-cancellable</a:t>
            </a:r>
            <a:endParaRPr lang="en-US" b="1" dirty="0">
              <a:solidFill>
                <a:srgbClr val="C00000"/>
              </a:solidFill>
            </a:endParaRPr>
          </a:p>
          <a:p>
            <a:pPr lvl="2"/>
            <a:r>
              <a:rPr lang="en-US" dirty="0"/>
              <a:t>≤ 95% </a:t>
            </a:r>
            <a:r>
              <a:rPr lang="en-US" dirty="0" smtClean="0"/>
              <a:t>LTVs – Annual MIP is cancellable at the end of the mortgage term of for the first 11 years, whichever comes first</a:t>
            </a:r>
            <a:endParaRPr lang="en-US" dirty="0"/>
          </a:p>
          <a:p>
            <a:pPr lvl="3"/>
            <a:endParaRPr lang="en-US" dirty="0" smtClean="0"/>
          </a:p>
          <a:p>
            <a:pPr lvl="1"/>
            <a:endParaRPr lang="en-US" sz="1200" dirty="0" smtClean="0"/>
          </a:p>
          <a:p>
            <a:pPr marL="0" indent="0">
              <a:buNone/>
            </a:pPr>
            <a:endParaRPr lang="en-US" dirty="0"/>
          </a:p>
          <a:p>
            <a:endParaRPr lang="en-US" dirty="0"/>
          </a:p>
        </p:txBody>
      </p:sp>
    </p:spTree>
    <p:extLst>
      <p:ext uri="{BB962C8B-B14F-4D97-AF65-F5344CB8AC3E}">
        <p14:creationId xmlns:p14="http://schemas.microsoft.com/office/powerpoint/2010/main" val="2095690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Conventional offers PMI Choices</a:t>
            </a:r>
            <a:endParaRPr lang="en-US" sz="3600" dirty="0"/>
          </a:p>
        </p:txBody>
      </p:sp>
      <p:sp>
        <p:nvSpPr>
          <p:cNvPr id="3" name="Content Placeholder 2"/>
          <p:cNvSpPr>
            <a:spLocks noGrp="1"/>
          </p:cNvSpPr>
          <p:nvPr>
            <p:ph idx="1"/>
          </p:nvPr>
        </p:nvSpPr>
        <p:spPr/>
        <p:txBody>
          <a:bodyPr>
            <a:normAutofit/>
          </a:bodyPr>
          <a:lstStyle/>
          <a:p>
            <a:pPr marL="114300" indent="0">
              <a:buNone/>
            </a:pPr>
            <a:r>
              <a:rPr lang="en-US" b="1" dirty="0" smtClean="0"/>
              <a:t>FHA is not the only High LTV option.</a:t>
            </a:r>
            <a:endParaRPr lang="en-US" b="1" dirty="0"/>
          </a:p>
          <a:p>
            <a:pPr marL="114300" indent="0">
              <a:buNone/>
            </a:pPr>
            <a:r>
              <a:rPr lang="en-US" b="1" dirty="0" smtClean="0"/>
              <a:t>Private Mortgage Insurance offers choices for High LTV borrowers!</a:t>
            </a:r>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r>
              <a:rPr lang="en-US" b="1" dirty="0" smtClean="0"/>
              <a:t>Mountain West </a:t>
            </a:r>
            <a:r>
              <a:rPr lang="en-US" b="1" dirty="0" err="1" smtClean="0"/>
              <a:t>Financial’s</a:t>
            </a:r>
            <a:r>
              <a:rPr lang="en-US" b="1" dirty="0" smtClean="0"/>
              <a:t> PMI Partners:</a:t>
            </a:r>
          </a:p>
          <a:p>
            <a:pPr lvl="1"/>
            <a:r>
              <a:rPr lang="en-US" b="1" dirty="0" smtClean="0"/>
              <a:t>MGIC		</a:t>
            </a:r>
            <a:r>
              <a:rPr lang="en-US" b="1" dirty="0" smtClean="0">
                <a:hlinkClick r:id="rId2"/>
              </a:rPr>
              <a:t>www.mgic.com</a:t>
            </a:r>
            <a:endParaRPr lang="en-US" b="1" dirty="0" smtClean="0"/>
          </a:p>
          <a:p>
            <a:pPr lvl="1"/>
            <a:r>
              <a:rPr lang="en-US" b="1" dirty="0" smtClean="0"/>
              <a:t>Radian		</a:t>
            </a:r>
            <a:r>
              <a:rPr lang="en-US" b="1" dirty="0" smtClean="0">
                <a:hlinkClick r:id="rId3"/>
              </a:rPr>
              <a:t>www.radian.biz</a:t>
            </a:r>
            <a:endParaRPr lang="en-US" b="1" dirty="0" smtClean="0"/>
          </a:p>
          <a:p>
            <a:pPr lvl="1"/>
            <a:r>
              <a:rPr lang="en-US" b="1" dirty="0" smtClean="0"/>
              <a:t>Genworth		</a:t>
            </a:r>
            <a:r>
              <a:rPr lang="en-US" b="1" dirty="0" smtClean="0">
                <a:hlinkClick r:id="rId4"/>
              </a:rPr>
              <a:t>www.mortgageinsurance.genworth.com</a:t>
            </a:r>
            <a:endParaRPr lang="en-US" b="1" dirty="0" smtClean="0"/>
          </a:p>
          <a:p>
            <a:pPr lvl="1"/>
            <a:endParaRPr lang="en-US" b="1" dirty="0" smtClean="0"/>
          </a:p>
          <a:p>
            <a:pPr lvl="1"/>
            <a:endParaRPr lang="en-US" b="1" dirty="0" smtClean="0"/>
          </a:p>
          <a:p>
            <a:pPr marL="411480" lvl="1" indent="0">
              <a:buNone/>
            </a:pPr>
            <a:endParaRPr lang="en-US" b="1" dirty="0" smtClean="0"/>
          </a:p>
          <a:p>
            <a:pPr lvl="1"/>
            <a:endParaRPr lang="en-US" b="1" dirty="0" smtClean="0"/>
          </a:p>
          <a:p>
            <a:endParaRPr lang="en-US" b="1" dirty="0" smtClean="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14600"/>
            <a:ext cx="18224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06898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8">
      <a:dk1>
        <a:srgbClr val="5C7237"/>
      </a:dk1>
      <a:lt1>
        <a:srgbClr val="FFFFFF"/>
      </a:lt1>
      <a:dk2>
        <a:srgbClr val="434342"/>
      </a:dk2>
      <a:lt2>
        <a:srgbClr val="CDD7D9"/>
      </a:lt2>
      <a:accent1>
        <a:srgbClr val="797B7E"/>
      </a:accent1>
      <a:accent2>
        <a:srgbClr val="C2AD8D"/>
      </a:accent2>
      <a:accent3>
        <a:srgbClr val="5C7237"/>
      </a:accent3>
      <a:accent4>
        <a:srgbClr val="7C984A"/>
      </a:accent4>
      <a:accent5>
        <a:srgbClr val="C2AD8D"/>
      </a:accent5>
      <a:accent6>
        <a:srgbClr val="3D4C25"/>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1986</TotalTime>
  <Words>1194</Words>
  <Application>Microsoft Office PowerPoint</Application>
  <PresentationFormat>On-screen Show (4:3)</PresentationFormat>
  <Paragraphs>318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The Benefits of Conventional Lending in Today’s Marketplace</vt:lpstr>
      <vt:lpstr>Conventional Lending</vt:lpstr>
      <vt:lpstr>The National Market Place Home Prices are UP!</vt:lpstr>
      <vt:lpstr>Median Home Prices Increase </vt:lpstr>
      <vt:lpstr>Got Realtor?</vt:lpstr>
      <vt:lpstr>Fico Trivia </vt:lpstr>
      <vt:lpstr>Todays Product Choices</vt:lpstr>
      <vt:lpstr>FHA and the High LTV Borrower</vt:lpstr>
      <vt:lpstr>Conventional offers PMI Choices</vt:lpstr>
      <vt:lpstr>PMI Shines…Conforming </vt:lpstr>
      <vt:lpstr>PMI Shines… High Balance</vt:lpstr>
      <vt:lpstr>PMI offers Options</vt:lpstr>
      <vt:lpstr>PMI can go away!</vt:lpstr>
      <vt:lpstr>PMI Termination </vt:lpstr>
      <vt:lpstr>PMI and the 3% cap</vt:lpstr>
      <vt:lpstr>Compare PMI to FHA $300,000 Purchase w/ 5% Down Payment &amp; BPMI</vt:lpstr>
      <vt:lpstr>LPMI</vt:lpstr>
      <vt:lpstr>Let “Price my Loan” do it for you (login with your credentials in BOLT…www.mwfinc.com)</vt:lpstr>
      <vt:lpstr>PMI Tools </vt:lpstr>
      <vt:lpstr>Conventional &gt;95%?</vt:lpstr>
      <vt:lpstr>HomeReady </vt:lpstr>
      <vt:lpstr>Conventional + DPA</vt:lpstr>
      <vt:lpstr>Time and Place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 Super Conforming Webinar</dc:title>
  <dc:creator>Soash, Kimberly</dc:creator>
  <cp:lastModifiedBy>Vaughn, Sherrie</cp:lastModifiedBy>
  <cp:revision>149</cp:revision>
  <cp:lastPrinted>2013-06-18T03:40:35Z</cp:lastPrinted>
  <dcterms:created xsi:type="dcterms:W3CDTF">2013-02-19T17:50:49Z</dcterms:created>
  <dcterms:modified xsi:type="dcterms:W3CDTF">2017-02-16T17:29:50Z</dcterms:modified>
</cp:coreProperties>
</file>