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ink/ink1.xml" ContentType="application/inkml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</p:sldMasterIdLst>
  <p:notesMasterIdLst>
    <p:notesMasterId r:id="rId22"/>
  </p:notesMasterIdLst>
  <p:handoutMasterIdLst>
    <p:handoutMasterId r:id="rId23"/>
  </p:handoutMasterIdLst>
  <p:sldIdLst>
    <p:sldId id="256" r:id="rId3"/>
    <p:sldId id="374" r:id="rId4"/>
    <p:sldId id="376" r:id="rId5"/>
    <p:sldId id="267" r:id="rId6"/>
    <p:sldId id="334" r:id="rId7"/>
    <p:sldId id="1977728644" r:id="rId8"/>
    <p:sldId id="1977728620" r:id="rId9"/>
    <p:sldId id="280" r:id="rId10"/>
    <p:sldId id="1977728653" r:id="rId11"/>
    <p:sldId id="1977728634" r:id="rId12"/>
    <p:sldId id="1977728670" r:id="rId13"/>
    <p:sldId id="1977728674" r:id="rId14"/>
    <p:sldId id="1977728671" r:id="rId15"/>
    <p:sldId id="1977728656" r:id="rId16"/>
    <p:sldId id="1977728672" r:id="rId17"/>
    <p:sldId id="1977728666" r:id="rId18"/>
    <p:sldId id="1977728673" r:id="rId19"/>
    <p:sldId id="1977728637" r:id="rId20"/>
    <p:sldId id="304" r:id="rId21"/>
  </p:sldIdLst>
  <p:sldSz cx="9144000" cy="6858000" type="screen4x3"/>
  <p:notesSz cx="7010400" cy="92964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D8DF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09" autoAdjust="0"/>
    <p:restoredTop sz="94660"/>
  </p:normalViewPr>
  <p:slideViewPr>
    <p:cSldViewPr>
      <p:cViewPr varScale="1">
        <p:scale>
          <a:sx n="107" d="100"/>
          <a:sy n="107" d="100"/>
        </p:scale>
        <p:origin x="102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19175A-61A7-443F-8E99-8817202533B6}" type="doc">
      <dgm:prSet loTypeId="urn:microsoft.com/office/officeart/2005/8/layout/equation2" loCatId="process" qsTypeId="urn:microsoft.com/office/officeart/2005/8/quickstyle/simple1" qsCatId="simple" csTypeId="urn:microsoft.com/office/officeart/2005/8/colors/colorful4" csCatId="colorful" phldr="1"/>
      <dgm:spPr/>
    </dgm:pt>
    <dgm:pt modelId="{B09EA386-B496-49F6-83E4-EC02F6405D96}">
      <dgm:prSet phldrT="[Text]"/>
      <dgm:spPr/>
      <dgm:t>
        <a:bodyPr/>
        <a:lstStyle/>
        <a:p>
          <a:r>
            <a:rPr lang="en-US" dirty="0"/>
            <a:t>Standard Mortgage Products</a:t>
          </a:r>
        </a:p>
      </dgm:t>
    </dgm:pt>
    <dgm:pt modelId="{8627B9B0-B869-4075-A8F4-5CBB3DC7D9EE}" type="parTrans" cxnId="{F36688FF-888C-4B44-BD06-9C6798EFE42C}">
      <dgm:prSet/>
      <dgm:spPr/>
      <dgm:t>
        <a:bodyPr/>
        <a:lstStyle/>
        <a:p>
          <a:endParaRPr lang="en-US"/>
        </a:p>
      </dgm:t>
    </dgm:pt>
    <dgm:pt modelId="{3E758ABB-F1F8-4855-ADBD-7CA925DFCED6}" type="sibTrans" cxnId="{F36688FF-888C-4B44-BD06-9C6798EFE42C}">
      <dgm:prSet/>
      <dgm:spPr/>
      <dgm:t>
        <a:bodyPr/>
        <a:lstStyle/>
        <a:p>
          <a:endParaRPr lang="en-US"/>
        </a:p>
      </dgm:t>
    </dgm:pt>
    <dgm:pt modelId="{8595527A-93BF-4DE8-972B-6F895DED7E7F}">
      <dgm:prSet phldrT="[Text]"/>
      <dgm:spPr/>
      <dgm:t>
        <a:bodyPr/>
        <a:lstStyle/>
        <a:p>
          <a:r>
            <a:rPr lang="en-US" dirty="0"/>
            <a:t>DPA, MCC, Other Incentives</a:t>
          </a:r>
        </a:p>
      </dgm:t>
    </dgm:pt>
    <dgm:pt modelId="{1CE3E1D9-46EA-4044-BAC5-B8051DBCADDF}" type="parTrans" cxnId="{46C60492-A6E6-4238-9681-964DE4763B9A}">
      <dgm:prSet/>
      <dgm:spPr/>
      <dgm:t>
        <a:bodyPr/>
        <a:lstStyle/>
        <a:p>
          <a:endParaRPr lang="en-US"/>
        </a:p>
      </dgm:t>
    </dgm:pt>
    <dgm:pt modelId="{99988157-6F05-445A-A4F7-94C9D3AC7EA0}" type="sibTrans" cxnId="{46C60492-A6E6-4238-9681-964DE4763B9A}">
      <dgm:prSet/>
      <dgm:spPr/>
      <dgm:t>
        <a:bodyPr/>
        <a:lstStyle/>
        <a:p>
          <a:endParaRPr lang="en-US"/>
        </a:p>
      </dgm:t>
    </dgm:pt>
    <dgm:pt modelId="{321A3031-E4F8-4D88-9CA3-31935586CB7B}">
      <dgm:prSet phldrT="[Text]"/>
      <dgm:spPr/>
      <dgm:t>
        <a:bodyPr/>
        <a:lstStyle/>
        <a:p>
          <a:r>
            <a:rPr lang="en-US" dirty="0"/>
            <a:t>Increased Affordability</a:t>
          </a:r>
        </a:p>
      </dgm:t>
    </dgm:pt>
    <dgm:pt modelId="{DAFBE6C4-2F7B-419C-A8E7-10C3BCC9D8FD}" type="parTrans" cxnId="{18D37208-55DA-4AD4-9375-72E558D85C24}">
      <dgm:prSet/>
      <dgm:spPr/>
      <dgm:t>
        <a:bodyPr/>
        <a:lstStyle/>
        <a:p>
          <a:endParaRPr lang="en-US"/>
        </a:p>
      </dgm:t>
    </dgm:pt>
    <dgm:pt modelId="{3CE7CDA2-54D3-437F-92D8-6D27CEF4BD6E}" type="sibTrans" cxnId="{18D37208-55DA-4AD4-9375-72E558D85C24}">
      <dgm:prSet/>
      <dgm:spPr/>
      <dgm:t>
        <a:bodyPr/>
        <a:lstStyle/>
        <a:p>
          <a:endParaRPr lang="en-US"/>
        </a:p>
      </dgm:t>
    </dgm:pt>
    <dgm:pt modelId="{AF3961DE-EBBB-456F-8B70-BF9FE1675F09}" type="pres">
      <dgm:prSet presAssocID="{2419175A-61A7-443F-8E99-8817202533B6}" presName="Name0" presStyleCnt="0">
        <dgm:presLayoutVars>
          <dgm:dir/>
          <dgm:resizeHandles val="exact"/>
        </dgm:presLayoutVars>
      </dgm:prSet>
      <dgm:spPr/>
    </dgm:pt>
    <dgm:pt modelId="{9E53A0D3-A145-4105-A44D-E0D245714422}" type="pres">
      <dgm:prSet presAssocID="{2419175A-61A7-443F-8E99-8817202533B6}" presName="vNodes" presStyleCnt="0"/>
      <dgm:spPr/>
    </dgm:pt>
    <dgm:pt modelId="{3E2E1152-3F03-4D91-A8C2-AF7DF657304B}" type="pres">
      <dgm:prSet presAssocID="{B09EA386-B496-49F6-83E4-EC02F6405D9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433D46-508E-43CE-9E12-51C8DCFDF3C1}" type="pres">
      <dgm:prSet presAssocID="{3E758ABB-F1F8-4855-ADBD-7CA925DFCED6}" presName="spacerT" presStyleCnt="0"/>
      <dgm:spPr/>
    </dgm:pt>
    <dgm:pt modelId="{49F597F6-0A55-4394-912D-289E3B3659F9}" type="pres">
      <dgm:prSet presAssocID="{3E758ABB-F1F8-4855-ADBD-7CA925DFCED6}" presName="sibTrans" presStyleLbl="sibTrans2D1" presStyleIdx="0" presStyleCnt="2"/>
      <dgm:spPr/>
      <dgm:t>
        <a:bodyPr/>
        <a:lstStyle/>
        <a:p>
          <a:endParaRPr lang="en-US"/>
        </a:p>
      </dgm:t>
    </dgm:pt>
    <dgm:pt modelId="{E6D2DC50-6672-49B9-BAD0-69ED9B05C482}" type="pres">
      <dgm:prSet presAssocID="{3E758ABB-F1F8-4855-ADBD-7CA925DFCED6}" presName="spacerB" presStyleCnt="0"/>
      <dgm:spPr/>
    </dgm:pt>
    <dgm:pt modelId="{B8F29E9C-8F2A-4D7D-828E-8AB05F5EE31E}" type="pres">
      <dgm:prSet presAssocID="{8595527A-93BF-4DE8-972B-6F895DED7E7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897CE9-AFD5-41FB-B0C0-0C61CE11E5BB}" type="pres">
      <dgm:prSet presAssocID="{2419175A-61A7-443F-8E99-8817202533B6}" presName="sibTransLast" presStyleLbl="sibTrans2D1" presStyleIdx="1" presStyleCnt="2"/>
      <dgm:spPr/>
      <dgm:t>
        <a:bodyPr/>
        <a:lstStyle/>
        <a:p>
          <a:endParaRPr lang="en-US"/>
        </a:p>
      </dgm:t>
    </dgm:pt>
    <dgm:pt modelId="{6F85497C-3413-432E-995C-30BEC50292E0}" type="pres">
      <dgm:prSet presAssocID="{2419175A-61A7-443F-8E99-8817202533B6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3F008B85-C281-4996-AE4B-78627AE4E7AF}" type="pres">
      <dgm:prSet presAssocID="{2419175A-61A7-443F-8E99-8817202533B6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8D37208-55DA-4AD4-9375-72E558D85C24}" srcId="{2419175A-61A7-443F-8E99-8817202533B6}" destId="{321A3031-E4F8-4D88-9CA3-31935586CB7B}" srcOrd="2" destOrd="0" parTransId="{DAFBE6C4-2F7B-419C-A8E7-10C3BCC9D8FD}" sibTransId="{3CE7CDA2-54D3-437F-92D8-6D27CEF4BD6E}"/>
    <dgm:cxn modelId="{F6EE0E14-A68D-4819-85C1-3F292D6AD350}" type="presOf" srcId="{99988157-6F05-445A-A4F7-94C9D3AC7EA0}" destId="{6F85497C-3413-432E-995C-30BEC50292E0}" srcOrd="1" destOrd="0" presId="urn:microsoft.com/office/officeart/2005/8/layout/equation2"/>
    <dgm:cxn modelId="{7A53374D-47AC-4C7C-AB5A-21F52607F316}" type="presOf" srcId="{2419175A-61A7-443F-8E99-8817202533B6}" destId="{AF3961DE-EBBB-456F-8B70-BF9FE1675F09}" srcOrd="0" destOrd="0" presId="urn:microsoft.com/office/officeart/2005/8/layout/equation2"/>
    <dgm:cxn modelId="{56CFB009-3C80-41A8-9BB2-51E9A7B55B7B}" type="presOf" srcId="{3E758ABB-F1F8-4855-ADBD-7CA925DFCED6}" destId="{49F597F6-0A55-4394-912D-289E3B3659F9}" srcOrd="0" destOrd="0" presId="urn:microsoft.com/office/officeart/2005/8/layout/equation2"/>
    <dgm:cxn modelId="{0779C476-62F0-48F3-8372-6475DF913DD9}" type="presOf" srcId="{321A3031-E4F8-4D88-9CA3-31935586CB7B}" destId="{3F008B85-C281-4996-AE4B-78627AE4E7AF}" srcOrd="0" destOrd="0" presId="urn:microsoft.com/office/officeart/2005/8/layout/equation2"/>
    <dgm:cxn modelId="{46C60492-A6E6-4238-9681-964DE4763B9A}" srcId="{2419175A-61A7-443F-8E99-8817202533B6}" destId="{8595527A-93BF-4DE8-972B-6F895DED7E7F}" srcOrd="1" destOrd="0" parTransId="{1CE3E1D9-46EA-4044-BAC5-B8051DBCADDF}" sibTransId="{99988157-6F05-445A-A4F7-94C9D3AC7EA0}"/>
    <dgm:cxn modelId="{62E3DC2D-BE6D-42DA-86B0-550EFE7B756E}" type="presOf" srcId="{B09EA386-B496-49F6-83E4-EC02F6405D96}" destId="{3E2E1152-3F03-4D91-A8C2-AF7DF657304B}" srcOrd="0" destOrd="0" presId="urn:microsoft.com/office/officeart/2005/8/layout/equation2"/>
    <dgm:cxn modelId="{ABF30EF0-1E26-4344-802D-D193D98C391F}" type="presOf" srcId="{8595527A-93BF-4DE8-972B-6F895DED7E7F}" destId="{B8F29E9C-8F2A-4D7D-828E-8AB05F5EE31E}" srcOrd="0" destOrd="0" presId="urn:microsoft.com/office/officeart/2005/8/layout/equation2"/>
    <dgm:cxn modelId="{091D4C0B-C44B-4410-A055-2490AFB9541E}" type="presOf" srcId="{99988157-6F05-445A-A4F7-94C9D3AC7EA0}" destId="{FC897CE9-AFD5-41FB-B0C0-0C61CE11E5BB}" srcOrd="0" destOrd="0" presId="urn:microsoft.com/office/officeart/2005/8/layout/equation2"/>
    <dgm:cxn modelId="{F36688FF-888C-4B44-BD06-9C6798EFE42C}" srcId="{2419175A-61A7-443F-8E99-8817202533B6}" destId="{B09EA386-B496-49F6-83E4-EC02F6405D96}" srcOrd="0" destOrd="0" parTransId="{8627B9B0-B869-4075-A8F4-5CBB3DC7D9EE}" sibTransId="{3E758ABB-F1F8-4855-ADBD-7CA925DFCED6}"/>
    <dgm:cxn modelId="{D13C5997-A4A4-46F5-A1EF-6BD0F9846306}" type="presParOf" srcId="{AF3961DE-EBBB-456F-8B70-BF9FE1675F09}" destId="{9E53A0D3-A145-4105-A44D-E0D245714422}" srcOrd="0" destOrd="0" presId="urn:microsoft.com/office/officeart/2005/8/layout/equation2"/>
    <dgm:cxn modelId="{28CDCF9F-88C4-4246-AAF0-EBC53042806F}" type="presParOf" srcId="{9E53A0D3-A145-4105-A44D-E0D245714422}" destId="{3E2E1152-3F03-4D91-A8C2-AF7DF657304B}" srcOrd="0" destOrd="0" presId="urn:microsoft.com/office/officeart/2005/8/layout/equation2"/>
    <dgm:cxn modelId="{DF52CA9D-D9BD-4AD4-BA89-F6DF7C9B1075}" type="presParOf" srcId="{9E53A0D3-A145-4105-A44D-E0D245714422}" destId="{C3433D46-508E-43CE-9E12-51C8DCFDF3C1}" srcOrd="1" destOrd="0" presId="urn:microsoft.com/office/officeart/2005/8/layout/equation2"/>
    <dgm:cxn modelId="{3F1A86D8-ABD9-44C4-9678-18F52DAF2147}" type="presParOf" srcId="{9E53A0D3-A145-4105-A44D-E0D245714422}" destId="{49F597F6-0A55-4394-912D-289E3B3659F9}" srcOrd="2" destOrd="0" presId="urn:microsoft.com/office/officeart/2005/8/layout/equation2"/>
    <dgm:cxn modelId="{0103BF63-A193-4FDE-98CB-52DB2439A323}" type="presParOf" srcId="{9E53A0D3-A145-4105-A44D-E0D245714422}" destId="{E6D2DC50-6672-49B9-BAD0-69ED9B05C482}" srcOrd="3" destOrd="0" presId="urn:microsoft.com/office/officeart/2005/8/layout/equation2"/>
    <dgm:cxn modelId="{1C27CB72-B875-4905-833B-D6A013EBC801}" type="presParOf" srcId="{9E53A0D3-A145-4105-A44D-E0D245714422}" destId="{B8F29E9C-8F2A-4D7D-828E-8AB05F5EE31E}" srcOrd="4" destOrd="0" presId="urn:microsoft.com/office/officeart/2005/8/layout/equation2"/>
    <dgm:cxn modelId="{1F69EE1E-AE40-47F0-B83E-727512395A1C}" type="presParOf" srcId="{AF3961DE-EBBB-456F-8B70-BF9FE1675F09}" destId="{FC897CE9-AFD5-41FB-B0C0-0C61CE11E5BB}" srcOrd="1" destOrd="0" presId="urn:microsoft.com/office/officeart/2005/8/layout/equation2"/>
    <dgm:cxn modelId="{5E156F58-6B67-4795-9A8B-5DD5FBA770B6}" type="presParOf" srcId="{FC897CE9-AFD5-41FB-B0C0-0C61CE11E5BB}" destId="{6F85497C-3413-432E-995C-30BEC50292E0}" srcOrd="0" destOrd="0" presId="urn:microsoft.com/office/officeart/2005/8/layout/equation2"/>
    <dgm:cxn modelId="{7001F46D-2BD8-4383-93A1-1BCD2609ADAF}" type="presParOf" srcId="{AF3961DE-EBBB-456F-8B70-BF9FE1675F09}" destId="{3F008B85-C281-4996-AE4B-78627AE4E7AF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1BFC7F-6F6E-4671-8AFF-7E1C88C89487}" type="doc">
      <dgm:prSet loTypeId="urn:microsoft.com/office/officeart/2008/layout/LinedList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AC45D6F-0651-4B0C-9B3D-817EF42937FD}">
      <dgm:prSet phldrT="[Text]" custT="1"/>
      <dgm:spPr/>
      <dgm:t>
        <a:bodyPr lIns="91440" rIns="91440"/>
        <a:lstStyle/>
        <a:p>
          <a:pPr algn="ctr"/>
          <a:r>
            <a:rPr lang="en-US" sz="2000" b="1" dirty="0">
              <a:latin typeface="+mn-lt"/>
              <a:ea typeface="+mn-ea"/>
            </a:rPr>
            <a:t>$542.3 million </a:t>
          </a:r>
          <a:r>
            <a:rPr lang="en-US" sz="1600" b="1" dirty="0">
              <a:latin typeface="+mn-lt"/>
              <a:ea typeface="+mn-ea"/>
            </a:rPr>
            <a:t/>
          </a:r>
          <a:br>
            <a:rPr lang="en-US" sz="1600" b="1" dirty="0">
              <a:latin typeface="+mn-lt"/>
              <a:ea typeface="+mn-ea"/>
            </a:rPr>
          </a:br>
          <a:r>
            <a:rPr lang="en-US" sz="1600" dirty="0">
              <a:latin typeface="+mn-lt"/>
              <a:ea typeface="+mn-ea"/>
            </a:rPr>
            <a:t>in down payment assistance provided</a:t>
          </a:r>
          <a:endParaRPr lang="en-US" sz="1600" dirty="0"/>
        </a:p>
      </dgm:t>
    </dgm:pt>
    <dgm:pt modelId="{2EE85BC2-3577-4999-BBDC-D745468A3440}" type="parTrans" cxnId="{E15A06A3-544E-473C-86CE-8655F1588A6C}">
      <dgm:prSet/>
      <dgm:spPr/>
      <dgm:t>
        <a:bodyPr/>
        <a:lstStyle/>
        <a:p>
          <a:endParaRPr lang="en-US"/>
        </a:p>
      </dgm:t>
    </dgm:pt>
    <dgm:pt modelId="{21E4384C-62C9-4297-BA2A-EE41F52F5E05}" type="sibTrans" cxnId="{E15A06A3-544E-473C-86CE-8655F1588A6C}">
      <dgm:prSet/>
      <dgm:spPr/>
      <dgm:t>
        <a:bodyPr/>
        <a:lstStyle/>
        <a:p>
          <a:endParaRPr lang="en-US"/>
        </a:p>
      </dgm:t>
    </dgm:pt>
    <dgm:pt modelId="{B4D7BB31-2998-4419-AE8F-491C19B453C2}">
      <dgm:prSet phldrT="[Text]" custT="1"/>
      <dgm:spPr/>
      <dgm:t>
        <a:bodyPr lIns="91440" rIns="91440"/>
        <a:lstStyle/>
        <a:p>
          <a:pPr algn="ctr"/>
          <a:r>
            <a:rPr lang="en-US" sz="2000" b="1" dirty="0">
              <a:latin typeface="+mn-lt"/>
              <a:ea typeface="+mn-ea"/>
            </a:rPr>
            <a:t>75,500</a:t>
          </a:r>
          <a:r>
            <a:rPr lang="en-US" sz="2000" dirty="0">
              <a:latin typeface="+mn-lt"/>
              <a:ea typeface="+mn-ea"/>
            </a:rPr>
            <a:t> </a:t>
          </a:r>
          <a:r>
            <a:rPr lang="en-US" sz="1600" dirty="0">
              <a:latin typeface="+mn-lt"/>
              <a:ea typeface="+mn-ea"/>
            </a:rPr>
            <a:t> </a:t>
          </a:r>
          <a:br>
            <a:rPr lang="en-US" sz="1600" dirty="0">
              <a:latin typeface="+mn-lt"/>
              <a:ea typeface="+mn-ea"/>
            </a:rPr>
          </a:br>
          <a:r>
            <a:rPr lang="en-US" sz="1600" dirty="0">
              <a:latin typeface="+mn-lt"/>
              <a:ea typeface="+mn-ea"/>
            </a:rPr>
            <a:t>homebuyers helped</a:t>
          </a:r>
          <a:endParaRPr lang="en-US" sz="1600" dirty="0"/>
        </a:p>
      </dgm:t>
    </dgm:pt>
    <dgm:pt modelId="{32F3DB49-B41C-4FD8-B577-A7CF667A7718}" type="sibTrans" cxnId="{D405D07C-62F5-4D15-AF60-7B658741F12A}">
      <dgm:prSet/>
      <dgm:spPr/>
      <dgm:t>
        <a:bodyPr/>
        <a:lstStyle/>
        <a:p>
          <a:endParaRPr lang="en-US"/>
        </a:p>
      </dgm:t>
    </dgm:pt>
    <dgm:pt modelId="{1A9DF251-231C-4378-8F29-C54176646EAD}" type="parTrans" cxnId="{D405D07C-62F5-4D15-AF60-7B658741F12A}">
      <dgm:prSet/>
      <dgm:spPr/>
      <dgm:t>
        <a:bodyPr/>
        <a:lstStyle/>
        <a:p>
          <a:endParaRPr lang="en-US"/>
        </a:p>
      </dgm:t>
    </dgm:pt>
    <dgm:pt modelId="{67152719-5F84-48B8-8E6E-FDC855A44273}" type="pres">
      <dgm:prSet presAssocID="{0C1BFC7F-6F6E-4671-8AFF-7E1C88C8948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A52AC93-64DD-4734-A066-B46F2B6F1D9F}" type="pres">
      <dgm:prSet presAssocID="{B4D7BB31-2998-4419-AE8F-491C19B453C2}" presName="thickLine" presStyleLbl="alignNode1" presStyleIdx="0" presStyleCnt="2"/>
      <dgm:spPr/>
    </dgm:pt>
    <dgm:pt modelId="{3AF2C119-8412-47B0-BD61-CC644F7CBD50}" type="pres">
      <dgm:prSet presAssocID="{B4D7BB31-2998-4419-AE8F-491C19B453C2}" presName="horz1" presStyleCnt="0"/>
      <dgm:spPr/>
    </dgm:pt>
    <dgm:pt modelId="{74A15E8D-AAAC-4C7A-B119-AB0534E82134}" type="pres">
      <dgm:prSet presAssocID="{B4D7BB31-2998-4419-AE8F-491C19B453C2}" presName="tx1" presStyleLbl="revTx" presStyleIdx="0" presStyleCnt="2"/>
      <dgm:spPr/>
      <dgm:t>
        <a:bodyPr/>
        <a:lstStyle/>
        <a:p>
          <a:endParaRPr lang="en-US"/>
        </a:p>
      </dgm:t>
    </dgm:pt>
    <dgm:pt modelId="{1F329A4A-C6DC-4D36-9AD1-63944EF04678}" type="pres">
      <dgm:prSet presAssocID="{B4D7BB31-2998-4419-AE8F-491C19B453C2}" presName="vert1" presStyleCnt="0"/>
      <dgm:spPr/>
    </dgm:pt>
    <dgm:pt modelId="{FAA9D12E-8610-470D-96CE-7EA52E61BB6D}" type="pres">
      <dgm:prSet presAssocID="{DAC45D6F-0651-4B0C-9B3D-817EF42937FD}" presName="thickLine" presStyleLbl="alignNode1" presStyleIdx="1" presStyleCnt="2"/>
      <dgm:spPr/>
    </dgm:pt>
    <dgm:pt modelId="{0ADAAD23-4376-4914-B0FF-783D3F094B92}" type="pres">
      <dgm:prSet presAssocID="{DAC45D6F-0651-4B0C-9B3D-817EF42937FD}" presName="horz1" presStyleCnt="0"/>
      <dgm:spPr/>
    </dgm:pt>
    <dgm:pt modelId="{126EA410-1C66-4195-88AB-E77EB5F21374}" type="pres">
      <dgm:prSet presAssocID="{DAC45D6F-0651-4B0C-9B3D-817EF42937FD}" presName="tx1" presStyleLbl="revTx" presStyleIdx="1" presStyleCnt="2"/>
      <dgm:spPr/>
      <dgm:t>
        <a:bodyPr/>
        <a:lstStyle/>
        <a:p>
          <a:endParaRPr lang="en-US"/>
        </a:p>
      </dgm:t>
    </dgm:pt>
    <dgm:pt modelId="{18AD3A58-AEEF-4650-91C0-39B343B18CC1}" type="pres">
      <dgm:prSet presAssocID="{DAC45D6F-0651-4B0C-9B3D-817EF42937FD}" presName="vert1" presStyleCnt="0"/>
      <dgm:spPr/>
    </dgm:pt>
  </dgm:ptLst>
  <dgm:cxnLst>
    <dgm:cxn modelId="{52E0548D-68B3-4559-84E6-ADC024807E2B}" type="presOf" srcId="{DAC45D6F-0651-4B0C-9B3D-817EF42937FD}" destId="{126EA410-1C66-4195-88AB-E77EB5F21374}" srcOrd="0" destOrd="0" presId="urn:microsoft.com/office/officeart/2008/layout/LinedList"/>
    <dgm:cxn modelId="{E15A06A3-544E-473C-86CE-8655F1588A6C}" srcId="{0C1BFC7F-6F6E-4671-8AFF-7E1C88C89487}" destId="{DAC45D6F-0651-4B0C-9B3D-817EF42937FD}" srcOrd="1" destOrd="0" parTransId="{2EE85BC2-3577-4999-BBDC-D745468A3440}" sibTransId="{21E4384C-62C9-4297-BA2A-EE41F52F5E05}"/>
    <dgm:cxn modelId="{7099410E-4912-47B1-BF65-5CE88982272F}" type="presOf" srcId="{0C1BFC7F-6F6E-4671-8AFF-7E1C88C89487}" destId="{67152719-5F84-48B8-8E6E-FDC855A44273}" srcOrd="0" destOrd="0" presId="urn:microsoft.com/office/officeart/2008/layout/LinedList"/>
    <dgm:cxn modelId="{A25B2158-AB2F-43F2-880E-548C89F3AE26}" type="presOf" srcId="{B4D7BB31-2998-4419-AE8F-491C19B453C2}" destId="{74A15E8D-AAAC-4C7A-B119-AB0534E82134}" srcOrd="0" destOrd="0" presId="urn:microsoft.com/office/officeart/2008/layout/LinedList"/>
    <dgm:cxn modelId="{D405D07C-62F5-4D15-AF60-7B658741F12A}" srcId="{0C1BFC7F-6F6E-4671-8AFF-7E1C88C89487}" destId="{B4D7BB31-2998-4419-AE8F-491C19B453C2}" srcOrd="0" destOrd="0" parTransId="{1A9DF251-231C-4378-8F29-C54176646EAD}" sibTransId="{32F3DB49-B41C-4FD8-B577-A7CF667A7718}"/>
    <dgm:cxn modelId="{CAE730E5-CC7E-4128-A615-73E156DED082}" type="presParOf" srcId="{67152719-5F84-48B8-8E6E-FDC855A44273}" destId="{FA52AC93-64DD-4734-A066-B46F2B6F1D9F}" srcOrd="0" destOrd="0" presId="urn:microsoft.com/office/officeart/2008/layout/LinedList"/>
    <dgm:cxn modelId="{289EADC8-E2AF-4E5C-9A2B-85A59B239402}" type="presParOf" srcId="{67152719-5F84-48B8-8E6E-FDC855A44273}" destId="{3AF2C119-8412-47B0-BD61-CC644F7CBD50}" srcOrd="1" destOrd="0" presId="urn:microsoft.com/office/officeart/2008/layout/LinedList"/>
    <dgm:cxn modelId="{3328F9D2-DFE2-49BF-BEE2-B6C9BD38C20B}" type="presParOf" srcId="{3AF2C119-8412-47B0-BD61-CC644F7CBD50}" destId="{74A15E8D-AAAC-4C7A-B119-AB0534E82134}" srcOrd="0" destOrd="0" presId="urn:microsoft.com/office/officeart/2008/layout/LinedList"/>
    <dgm:cxn modelId="{3A2F1E1B-C326-4E68-98E1-173961EC9CF6}" type="presParOf" srcId="{3AF2C119-8412-47B0-BD61-CC644F7CBD50}" destId="{1F329A4A-C6DC-4D36-9AD1-63944EF04678}" srcOrd="1" destOrd="0" presId="urn:microsoft.com/office/officeart/2008/layout/LinedList"/>
    <dgm:cxn modelId="{89601FAC-3EBC-461A-B361-C9DE51C130B6}" type="presParOf" srcId="{67152719-5F84-48B8-8E6E-FDC855A44273}" destId="{FAA9D12E-8610-470D-96CE-7EA52E61BB6D}" srcOrd="2" destOrd="0" presId="urn:microsoft.com/office/officeart/2008/layout/LinedList"/>
    <dgm:cxn modelId="{51D0A058-996C-490B-9D68-77380765C0D7}" type="presParOf" srcId="{67152719-5F84-48B8-8E6E-FDC855A44273}" destId="{0ADAAD23-4376-4914-B0FF-783D3F094B92}" srcOrd="3" destOrd="0" presId="urn:microsoft.com/office/officeart/2008/layout/LinedList"/>
    <dgm:cxn modelId="{2E1C198E-14C2-4FD3-AECA-F66EC23A423E}" type="presParOf" srcId="{0ADAAD23-4376-4914-B0FF-783D3F094B92}" destId="{126EA410-1C66-4195-88AB-E77EB5F21374}" srcOrd="0" destOrd="0" presId="urn:microsoft.com/office/officeart/2008/layout/LinedList"/>
    <dgm:cxn modelId="{831ABA59-192E-4514-8DD8-947862062588}" type="presParOf" srcId="{0ADAAD23-4376-4914-B0FF-783D3F094B92}" destId="{18AD3A58-AEEF-4650-91C0-39B343B18CC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98E5D9-5A7C-4190-BF49-4E33E0649854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AB381C9-ED2C-4146-B6C7-9E4AB597FA77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en-US" sz="3200" dirty="0"/>
            <a:t>First Mortgage </a:t>
          </a:r>
          <a:r>
            <a:rPr lang="en-US" sz="3200" dirty="0" smtClean="0"/>
            <a:t>Loan</a:t>
          </a:r>
        </a:p>
        <a:p>
          <a:pPr>
            <a:lnSpc>
              <a:spcPct val="100000"/>
            </a:lnSpc>
            <a:spcAft>
              <a:spcPts val="600"/>
            </a:spcAft>
          </a:pPr>
          <a:r>
            <a:rPr lang="en-US" sz="2400" u="sng" dirty="0" smtClean="0"/>
            <a:t>combined </a:t>
          </a:r>
          <a:r>
            <a:rPr lang="en-US" sz="2400" u="sng" dirty="0"/>
            <a:t>with</a:t>
          </a:r>
        </a:p>
        <a:p>
          <a:pPr>
            <a:lnSpc>
              <a:spcPct val="100000"/>
            </a:lnSpc>
            <a:spcAft>
              <a:spcPts val="600"/>
            </a:spcAft>
          </a:pPr>
          <a:r>
            <a:rPr lang="en-US" sz="3200" dirty="0"/>
            <a:t>Down Payment Assistance Options</a:t>
          </a:r>
          <a:endParaRPr lang="en-US" sz="2400" dirty="0"/>
        </a:p>
      </dgm:t>
    </dgm:pt>
    <dgm:pt modelId="{FA17ED8B-E1C2-4711-9DE6-50067D175504}" type="parTrans" cxnId="{278CF916-A934-44C0-B065-CDC20D851AF7}">
      <dgm:prSet/>
      <dgm:spPr/>
      <dgm:t>
        <a:bodyPr/>
        <a:lstStyle/>
        <a:p>
          <a:endParaRPr lang="en-US"/>
        </a:p>
      </dgm:t>
    </dgm:pt>
    <dgm:pt modelId="{92F874A1-05FF-41FB-A782-BF5100396F49}" type="sibTrans" cxnId="{278CF916-A934-44C0-B065-CDC20D851AF7}">
      <dgm:prSet/>
      <dgm:spPr/>
      <dgm:t>
        <a:bodyPr/>
        <a:lstStyle/>
        <a:p>
          <a:endParaRPr lang="en-US"/>
        </a:p>
      </dgm:t>
    </dgm:pt>
    <dgm:pt modelId="{34738C7E-4FAB-46B3-93A3-0671EEC10F0F}" type="pres">
      <dgm:prSet presAssocID="{6798E5D9-5A7C-4190-BF49-4E33E064985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7E8F394-D15F-4C1D-971A-117A9E1A4D32}" type="pres">
      <dgm:prSet presAssocID="{0AB381C9-ED2C-4146-B6C7-9E4AB597FA77}" presName="composite" presStyleCnt="0"/>
      <dgm:spPr/>
    </dgm:pt>
    <dgm:pt modelId="{0B8F4549-0C51-48FC-9E83-79977669725B}" type="pres">
      <dgm:prSet presAssocID="{0AB381C9-ED2C-4146-B6C7-9E4AB597FA77}" presName="rect1" presStyleLbl="trAlignAcc1" presStyleIdx="0" presStyleCnt="1" custScaleX="104623" custScaleY="119803" custLinFactNeighborX="2040" custLinFactNeighborY="27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619B9B-3C67-4EAF-80EF-8B0493F14DCD}" type="pres">
      <dgm:prSet presAssocID="{0AB381C9-ED2C-4146-B6C7-9E4AB597FA77}" presName="rect2" presStyleLbl="fgImgPlace1" presStyleIdx="0" presStyleCnt="1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</dgm:spPr>
    </dgm:pt>
  </dgm:ptLst>
  <dgm:cxnLst>
    <dgm:cxn modelId="{166C6E16-E266-487C-9A20-CC1CC7A2A58D}" type="presOf" srcId="{0AB381C9-ED2C-4146-B6C7-9E4AB597FA77}" destId="{0B8F4549-0C51-48FC-9E83-79977669725B}" srcOrd="0" destOrd="0" presId="urn:microsoft.com/office/officeart/2008/layout/PictureStrips"/>
    <dgm:cxn modelId="{278CF916-A934-44C0-B065-CDC20D851AF7}" srcId="{6798E5D9-5A7C-4190-BF49-4E33E0649854}" destId="{0AB381C9-ED2C-4146-B6C7-9E4AB597FA77}" srcOrd="0" destOrd="0" parTransId="{FA17ED8B-E1C2-4711-9DE6-50067D175504}" sibTransId="{92F874A1-05FF-41FB-A782-BF5100396F49}"/>
    <dgm:cxn modelId="{4CB1D637-9D5E-427A-B8DC-28AACEA8104A}" type="presOf" srcId="{6798E5D9-5A7C-4190-BF49-4E33E0649854}" destId="{34738C7E-4FAB-46B3-93A3-0671EEC10F0F}" srcOrd="0" destOrd="0" presId="urn:microsoft.com/office/officeart/2008/layout/PictureStrips"/>
    <dgm:cxn modelId="{63D3F670-386B-410B-8F90-0209FC0B3DC9}" type="presParOf" srcId="{34738C7E-4FAB-46B3-93A3-0671EEC10F0F}" destId="{17E8F394-D15F-4C1D-971A-117A9E1A4D32}" srcOrd="0" destOrd="0" presId="urn:microsoft.com/office/officeart/2008/layout/PictureStrips"/>
    <dgm:cxn modelId="{E0A6147A-D824-4394-8A27-959D7A33474A}" type="presParOf" srcId="{17E8F394-D15F-4C1D-971A-117A9E1A4D32}" destId="{0B8F4549-0C51-48FC-9E83-79977669725B}" srcOrd="0" destOrd="0" presId="urn:microsoft.com/office/officeart/2008/layout/PictureStrips"/>
    <dgm:cxn modelId="{0569A7C2-A61B-41CE-BE3D-9BC5FD4A14AB}" type="presParOf" srcId="{17E8F394-D15F-4C1D-971A-117A9E1A4D32}" destId="{E0619B9B-3C67-4EAF-80EF-8B0493F14DCD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2E1152-3F03-4D91-A8C2-AF7DF657304B}">
      <dsp:nvSpPr>
        <dsp:cNvPr id="0" name=""/>
        <dsp:cNvSpPr/>
      </dsp:nvSpPr>
      <dsp:spPr>
        <a:xfrm>
          <a:off x="44023" y="1125"/>
          <a:ext cx="1055042" cy="105504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Standard Mortgage Products</a:t>
          </a:r>
        </a:p>
      </dsp:txBody>
      <dsp:txXfrm>
        <a:off x="198530" y="155632"/>
        <a:ext cx="746028" cy="746028"/>
      </dsp:txXfrm>
    </dsp:sp>
    <dsp:sp modelId="{49F597F6-0A55-4394-912D-289E3B3659F9}">
      <dsp:nvSpPr>
        <dsp:cNvPr id="0" name=""/>
        <dsp:cNvSpPr/>
      </dsp:nvSpPr>
      <dsp:spPr>
        <a:xfrm>
          <a:off x="265582" y="1141837"/>
          <a:ext cx="611924" cy="611924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346693" y="1375837"/>
        <a:ext cx="449702" cy="143924"/>
      </dsp:txXfrm>
    </dsp:sp>
    <dsp:sp modelId="{B8F29E9C-8F2A-4D7D-828E-8AB05F5EE31E}">
      <dsp:nvSpPr>
        <dsp:cNvPr id="0" name=""/>
        <dsp:cNvSpPr/>
      </dsp:nvSpPr>
      <dsp:spPr>
        <a:xfrm>
          <a:off x="44023" y="1839431"/>
          <a:ext cx="1055042" cy="1055042"/>
        </a:xfrm>
        <a:prstGeom prst="ellipse">
          <a:avLst/>
        </a:prstGeom>
        <a:solidFill>
          <a:schemeClr val="accent4">
            <a:hueOff val="4174940"/>
            <a:satOff val="579"/>
            <a:lumOff val="921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DPA, MCC, Other Incentives</a:t>
          </a:r>
        </a:p>
      </dsp:txBody>
      <dsp:txXfrm>
        <a:off x="198530" y="1993938"/>
        <a:ext cx="746028" cy="746028"/>
      </dsp:txXfrm>
    </dsp:sp>
    <dsp:sp modelId="{FC897CE9-AFD5-41FB-B0C0-0C61CE11E5BB}">
      <dsp:nvSpPr>
        <dsp:cNvPr id="0" name=""/>
        <dsp:cNvSpPr/>
      </dsp:nvSpPr>
      <dsp:spPr>
        <a:xfrm>
          <a:off x="1257322" y="1251562"/>
          <a:ext cx="335503" cy="3924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8349880"/>
            <a:satOff val="1157"/>
            <a:lumOff val="1843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257322" y="1330057"/>
        <a:ext cx="234852" cy="235485"/>
      </dsp:txXfrm>
    </dsp:sp>
    <dsp:sp modelId="{3F008B85-C281-4996-AE4B-78627AE4E7AF}">
      <dsp:nvSpPr>
        <dsp:cNvPr id="0" name=""/>
        <dsp:cNvSpPr/>
      </dsp:nvSpPr>
      <dsp:spPr>
        <a:xfrm>
          <a:off x="1732091" y="392757"/>
          <a:ext cx="2110085" cy="2110085"/>
        </a:xfrm>
        <a:prstGeom prst="ellipse">
          <a:avLst/>
        </a:prstGeom>
        <a:solidFill>
          <a:schemeClr val="accent4">
            <a:hueOff val="8349880"/>
            <a:satOff val="1157"/>
            <a:lumOff val="1843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Increased Affordability</a:t>
          </a:r>
        </a:p>
      </dsp:txBody>
      <dsp:txXfrm>
        <a:off x="2041106" y="701772"/>
        <a:ext cx="1492055" cy="14920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52AC93-64DD-4734-A066-B46F2B6F1D9F}">
      <dsp:nvSpPr>
        <dsp:cNvPr id="0" name=""/>
        <dsp:cNvSpPr/>
      </dsp:nvSpPr>
      <dsp:spPr>
        <a:xfrm>
          <a:off x="0" y="0"/>
          <a:ext cx="361071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4A15E8D-AAAC-4C7A-B119-AB0534E82134}">
      <dsp:nvSpPr>
        <dsp:cNvPr id="0" name=""/>
        <dsp:cNvSpPr/>
      </dsp:nvSpPr>
      <dsp:spPr>
        <a:xfrm>
          <a:off x="0" y="0"/>
          <a:ext cx="3610716" cy="61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76200" rIns="9144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latin typeface="+mn-lt"/>
              <a:ea typeface="+mn-ea"/>
            </a:rPr>
            <a:t>75,500</a:t>
          </a:r>
          <a:r>
            <a:rPr lang="en-US" sz="2000" kern="1200" dirty="0">
              <a:latin typeface="+mn-lt"/>
              <a:ea typeface="+mn-ea"/>
            </a:rPr>
            <a:t> </a:t>
          </a:r>
          <a:r>
            <a:rPr lang="en-US" sz="1600" kern="1200" dirty="0">
              <a:latin typeface="+mn-lt"/>
              <a:ea typeface="+mn-ea"/>
            </a:rPr>
            <a:t> </a:t>
          </a:r>
          <a:br>
            <a:rPr lang="en-US" sz="1600" kern="1200" dirty="0">
              <a:latin typeface="+mn-lt"/>
              <a:ea typeface="+mn-ea"/>
            </a:rPr>
          </a:br>
          <a:r>
            <a:rPr lang="en-US" sz="1600" kern="1200" dirty="0">
              <a:latin typeface="+mn-lt"/>
              <a:ea typeface="+mn-ea"/>
            </a:rPr>
            <a:t>homebuyers helped</a:t>
          </a:r>
          <a:endParaRPr lang="en-US" sz="1600" kern="1200" dirty="0"/>
        </a:p>
      </dsp:txBody>
      <dsp:txXfrm>
        <a:off x="0" y="0"/>
        <a:ext cx="3610716" cy="617440"/>
      </dsp:txXfrm>
    </dsp:sp>
    <dsp:sp modelId="{FAA9D12E-8610-470D-96CE-7EA52E61BB6D}">
      <dsp:nvSpPr>
        <dsp:cNvPr id="0" name=""/>
        <dsp:cNvSpPr/>
      </dsp:nvSpPr>
      <dsp:spPr>
        <a:xfrm>
          <a:off x="0" y="617440"/>
          <a:ext cx="361071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26EA410-1C66-4195-88AB-E77EB5F21374}">
      <dsp:nvSpPr>
        <dsp:cNvPr id="0" name=""/>
        <dsp:cNvSpPr/>
      </dsp:nvSpPr>
      <dsp:spPr>
        <a:xfrm>
          <a:off x="0" y="617440"/>
          <a:ext cx="3610716" cy="61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76200" rIns="9144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latin typeface="+mn-lt"/>
              <a:ea typeface="+mn-ea"/>
            </a:rPr>
            <a:t>$542.3 million </a:t>
          </a:r>
          <a:r>
            <a:rPr lang="en-US" sz="1600" b="1" kern="1200" dirty="0">
              <a:latin typeface="+mn-lt"/>
              <a:ea typeface="+mn-ea"/>
            </a:rPr>
            <a:t/>
          </a:r>
          <a:br>
            <a:rPr lang="en-US" sz="1600" b="1" kern="1200" dirty="0">
              <a:latin typeface="+mn-lt"/>
              <a:ea typeface="+mn-ea"/>
            </a:rPr>
          </a:br>
          <a:r>
            <a:rPr lang="en-US" sz="1600" kern="1200" dirty="0">
              <a:latin typeface="+mn-lt"/>
              <a:ea typeface="+mn-ea"/>
            </a:rPr>
            <a:t>in down payment assistance provided</a:t>
          </a:r>
          <a:endParaRPr lang="en-US" sz="1600" kern="1200" dirty="0"/>
        </a:p>
      </dsp:txBody>
      <dsp:txXfrm>
        <a:off x="0" y="617440"/>
        <a:ext cx="3610716" cy="6174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8F4549-0C51-48FC-9E83-79977669725B}">
      <dsp:nvSpPr>
        <dsp:cNvPr id="0" name=""/>
        <dsp:cNvSpPr/>
      </dsp:nvSpPr>
      <dsp:spPr>
        <a:xfrm>
          <a:off x="153757" y="228726"/>
          <a:ext cx="8304442" cy="297167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0102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en-US" sz="3200" kern="1200" dirty="0"/>
            <a:t>First Mortgage </a:t>
          </a:r>
          <a:r>
            <a:rPr lang="en-US" sz="3200" kern="1200" dirty="0" smtClean="0"/>
            <a:t>Loan</a:t>
          </a:r>
        </a:p>
        <a:p>
          <a:pPr lvl="0" algn="l" defTabSz="14224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en-US" sz="2400" u="sng" kern="1200" dirty="0" smtClean="0"/>
            <a:t>combined </a:t>
          </a:r>
          <a:r>
            <a:rPr lang="en-US" sz="2400" u="sng" kern="1200" dirty="0"/>
            <a:t>with</a:t>
          </a:r>
        </a:p>
        <a:p>
          <a:pPr lvl="0" algn="l" defTabSz="14224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en-US" sz="3200" kern="1200" dirty="0"/>
            <a:t>Down Payment Assistance Options</a:t>
          </a:r>
          <a:endParaRPr lang="en-US" sz="2400" kern="1200" dirty="0"/>
        </a:p>
      </dsp:txBody>
      <dsp:txXfrm>
        <a:off x="153757" y="228726"/>
        <a:ext cx="8304442" cy="2971673"/>
      </dsp:txXfrm>
    </dsp:sp>
    <dsp:sp modelId="{E0619B9B-3C67-4EAF-80EF-8B0493F14DCD}">
      <dsp:nvSpPr>
        <dsp:cNvPr id="0" name=""/>
        <dsp:cNvSpPr/>
      </dsp:nvSpPr>
      <dsp:spPr>
        <a:xfrm>
          <a:off x="3251" y="58020"/>
          <a:ext cx="1736326" cy="2604489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F583BA-6F06-41B4-9C07-402B84A9F4B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" y="1"/>
            <a:ext cx="3038475" cy="466726"/>
          </a:xfrm>
          <a:prstGeom prst="rect">
            <a:avLst/>
          </a:prstGeom>
        </p:spPr>
        <p:txBody>
          <a:bodyPr vert="horz" lIns="91674" tIns="45836" rIns="91674" bIns="458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318BC3-E0CB-482C-A372-323F5037C09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6"/>
          </a:xfrm>
          <a:prstGeom prst="rect">
            <a:avLst/>
          </a:prstGeom>
        </p:spPr>
        <p:txBody>
          <a:bodyPr vert="horz" lIns="91674" tIns="45836" rIns="91674" bIns="45836" rtlCol="0"/>
          <a:lstStyle>
            <a:lvl1pPr algn="r">
              <a:defRPr sz="1200"/>
            </a:lvl1pPr>
          </a:lstStyle>
          <a:p>
            <a:fld id="{51FABEF0-2F8A-4B96-8227-A049DD1A24B9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384A84-6363-4A25-A0EE-3C4168EFC82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3" y="8829676"/>
            <a:ext cx="3038475" cy="466726"/>
          </a:xfrm>
          <a:prstGeom prst="rect">
            <a:avLst/>
          </a:prstGeom>
        </p:spPr>
        <p:txBody>
          <a:bodyPr vert="horz" lIns="91674" tIns="45836" rIns="91674" bIns="458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BFC4A8-21B4-4E17-83E2-B06EE7934E8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6"/>
          </a:xfrm>
          <a:prstGeom prst="rect">
            <a:avLst/>
          </a:prstGeom>
        </p:spPr>
        <p:txBody>
          <a:bodyPr vert="horz" lIns="91674" tIns="45836" rIns="91674" bIns="45836" rtlCol="0" anchor="b"/>
          <a:lstStyle>
            <a:lvl1pPr algn="r">
              <a:defRPr sz="1200"/>
            </a:lvl1pPr>
          </a:lstStyle>
          <a:p>
            <a:fld id="{0A168CC3-D614-4663-95C6-1661E8BCE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2827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5-11T23:41:23.4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 1 6145,'-18'9'1785,"1"-2"-1737,17 8-1057,3 2-79,6-65 312,-4 56 40,-4 17 416,-1-25 64,-3 4-400,1 6-337,1-10 593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4820"/>
          </a:xfrm>
          <a:prstGeom prst="rect">
            <a:avLst/>
          </a:prstGeom>
        </p:spPr>
        <p:txBody>
          <a:bodyPr vert="horz" lIns="93405" tIns="46703" rIns="93405" bIns="4670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2"/>
            <a:ext cx="3037840" cy="464820"/>
          </a:xfrm>
          <a:prstGeom prst="rect">
            <a:avLst/>
          </a:prstGeom>
        </p:spPr>
        <p:txBody>
          <a:bodyPr vert="horz" lIns="93405" tIns="46703" rIns="93405" bIns="46703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6/13/2019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05" tIns="46703" rIns="93405" bIns="4670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2"/>
            <a:ext cx="5608320" cy="4183380"/>
          </a:xfrm>
          <a:prstGeom prst="rect">
            <a:avLst/>
          </a:prstGeom>
        </p:spPr>
        <p:txBody>
          <a:bodyPr vert="horz" lIns="93405" tIns="46703" rIns="93405" bIns="4670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70"/>
            <a:ext cx="3037840" cy="464820"/>
          </a:xfrm>
          <a:prstGeom prst="rect">
            <a:avLst/>
          </a:prstGeom>
        </p:spPr>
        <p:txBody>
          <a:bodyPr vert="horz" lIns="93405" tIns="46703" rIns="93405" bIns="4670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70"/>
            <a:ext cx="3037840" cy="464820"/>
          </a:xfrm>
          <a:prstGeom prst="rect">
            <a:avLst/>
          </a:prstGeom>
        </p:spPr>
        <p:txBody>
          <a:bodyPr vert="horz" lIns="93405" tIns="46703" rIns="93405" bIns="46703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52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147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/>
              <a:t>Introductory notes.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341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/>
              <a:t>A schedule design for optional periods of time/objectives.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315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list of procedures and steps,</a:t>
            </a:r>
            <a:r>
              <a:rPr lang="en-US" baseline="0" dirty="0"/>
              <a:t> or a lecture slide with media.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486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Relative </a:t>
            </a:r>
            <a:r>
              <a:rPr lang="en-US" baseline="0" dirty="0"/>
              <a:t>vocabulary list.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307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1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dpi="0" rotWithShape="1">
          <a:blip r:embed="rId2" cstate="email">
            <a:alphaModFix amt="40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457200" y="2362200"/>
            <a:ext cx="7010400" cy="2362200"/>
          </a:xfrm>
        </p:spPr>
        <p:txBody>
          <a:bodyPr anchor="b">
            <a:normAutofit/>
          </a:bodyPr>
          <a:lstStyle>
            <a:lvl1pPr>
              <a:defRPr sz="4400" cap="sm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lIns="274320"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 u="none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06/03/2019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457201" y="236538"/>
            <a:ext cx="7010400" cy="365125"/>
          </a:xfrm>
        </p:spPr>
        <p:txBody>
          <a:bodyPr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www.gsfahome.org     |     (855) 740-8422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610E359-3727-440A-A15A-2F6F98353F6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76800" y="1174239"/>
            <a:ext cx="2361408" cy="80696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bar w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52400" y="1684778"/>
            <a:ext cx="1676400" cy="4563621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>
              <a:defRPr sz="2200"/>
            </a:lvl2pPr>
            <a:lvl3pPr>
              <a:defRPr i="1"/>
            </a:lvl3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/>
              <a:t>06/03/2019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dirty="0"/>
              <a:t>www.gsfahome.org     |     (855) 740-8422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3A625C-8A25-4D26-8D2A-DC6B71BC62CA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1905000" y="1600199"/>
            <a:ext cx="6858000" cy="4648199"/>
          </a:xfrm>
        </p:spPr>
        <p:txBody>
          <a:bodyPr/>
          <a:lstStyle>
            <a:lvl1pPr>
              <a:defRPr sz="2400"/>
            </a:lvl1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18540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debar w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/>
              <a:t>06/03/2019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dirty="0"/>
              <a:t>www.gsfahome.org     |     (855) 740-8422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3A625C-8A25-4D26-8D2A-DC6B71BC62CA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1981200" y="1687826"/>
            <a:ext cx="6781800" cy="4560572"/>
          </a:xfrm>
        </p:spPr>
        <p:txBody>
          <a:bodyPr/>
          <a:lstStyle>
            <a:lvl1pPr>
              <a:defRPr sz="2200"/>
            </a:lvl1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61254346-FE7C-42D7-B7D4-DDC89DE798C5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152400" y="1687826"/>
            <a:ext cx="1600200" cy="4636774"/>
          </a:xfrm>
          <a:solidFill>
            <a:schemeClr val="accent4">
              <a:lumMod val="20000"/>
              <a:lumOff val="80000"/>
            </a:schemeClr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37160" tIns="182880" rIns="137160" bIns="91440">
            <a:normAutofit/>
          </a:bodyPr>
          <a:lstStyle>
            <a:lvl1pPr marL="0" indent="0">
              <a:spcAft>
                <a:spcPts val="1000"/>
              </a:spcAft>
              <a:buNone/>
              <a:defRPr sz="1200">
                <a:ln>
                  <a:noFill/>
                </a:ln>
                <a:solidFill>
                  <a:schemeClr val="tx1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2131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06/03/2019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www.gsfahome.org     |     (855) 740-8422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06/03/2019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www.gsfahome.org     |     (855) 740-8422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>
            <a:normAutofit/>
          </a:bodyPr>
          <a:lstStyle>
            <a:lvl1pPr algn="l">
              <a:buNone/>
              <a:defRPr sz="3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06/03/2019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www.gsfahome.org     |     (855) 740-8422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438400" y="1752600"/>
            <a:ext cx="6324600" cy="4419600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F692278C-5FEB-470B-9B56-4E773152C0D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28600" y="1801794"/>
            <a:ext cx="2057400" cy="1600200"/>
          </a:xfrm>
          <a:ln w="34925" cmpd="dbl">
            <a:solidFill>
              <a:schemeClr val="accent2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>
            <a:normAutofit/>
          </a:bodyPr>
          <a:lstStyle>
            <a:lvl1pPr algn="l">
              <a:buNone/>
              <a:defRPr sz="3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06/03/2019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www.gsfahome.org     |     (855) 740-8422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752600"/>
            <a:ext cx="5867400" cy="4419600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F692278C-5FEB-470B-9B56-4E773152C0D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05600" y="1886712"/>
            <a:ext cx="2057400" cy="1600200"/>
          </a:xfrm>
          <a:ln w="34925" cmpd="dbl">
            <a:solidFill>
              <a:schemeClr val="accent2"/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0989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en-US"/>
              <a:t>06/03/2019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dirty="0"/>
              <a:t>www.gsfahome.org     |     (855) 740-8422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rgbClr val="D8DFE9"/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en-US" dirty="0"/>
              <a:t>Click icon to add picture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43400" y="5486399"/>
            <a:ext cx="4572000" cy="841249"/>
          </a:xfrm>
        </p:spPr>
        <p:txBody>
          <a:bodyPr anchor="b" anchorCtr="0">
            <a:normAutofit/>
          </a:bodyPr>
          <a:lstStyle>
            <a:lvl1pPr marL="0" indent="0">
              <a:buFontTx/>
              <a:buNone/>
              <a:defRPr sz="14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114300" y="6361430"/>
            <a:ext cx="1281684" cy="365125"/>
          </a:xfrm>
        </p:spPr>
        <p:txBody>
          <a:bodyPr rtlCol="0"/>
          <a:lstStyle/>
          <a:p>
            <a:r>
              <a:rPr lang="en-US"/>
              <a:t>06/03/2019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4343400" y="6340475"/>
            <a:ext cx="4572000" cy="365125"/>
          </a:xfrm>
        </p:spPr>
        <p:txBody>
          <a:bodyPr rtlCol="0"/>
          <a:lstStyle>
            <a:lvl1pPr>
              <a:defRPr sz="1400"/>
            </a:lvl1pPr>
          </a:lstStyle>
          <a:p>
            <a:r>
              <a:rPr lang="en-US" dirty="0"/>
              <a:t>www.gsfahome.org     |     (855) 740-8422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4923DC5-2072-4086-AC0F-2BE009AD91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60513" y="0"/>
            <a:ext cx="7574343" cy="3057141"/>
          </a:xfrm>
          <a:solidFill>
            <a:srgbClr val="D8DFE9"/>
          </a:solidFill>
        </p:spPr>
        <p:txBody>
          <a:bodyPr lIns="365760" tIns="365760" rIns="182880">
            <a:norm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561E6541-24DD-41D7-A549-76157E94E7A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600200" y="5486400"/>
            <a:ext cx="2667000" cy="12398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FEAE601C-FA6B-4B5F-9062-F49F35C2C94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545336" y="3163824"/>
            <a:ext cx="7589520" cy="1399032"/>
          </a:xfrm>
          <a:solidFill>
            <a:schemeClr val="accent4">
              <a:lumMod val="20000"/>
              <a:lumOff val="80000"/>
            </a:schemeClr>
          </a:solidFill>
        </p:spPr>
        <p:txBody>
          <a:bodyPr lIns="365760" tIns="182880" rIns="182880">
            <a:normAutofit/>
          </a:bodyPr>
          <a:lstStyle>
            <a:lvl1pPr marL="0" indent="0" algn="l">
              <a:buFontTx/>
              <a:buNone/>
              <a:defRPr sz="14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E8FEA24-6641-4E39-BE0C-C0860B69C8EF}"/>
              </a:ext>
            </a:extLst>
          </p:cNvPr>
          <p:cNvSpPr/>
          <p:nvPr userDrawn="1"/>
        </p:nvSpPr>
        <p:spPr bwMode="white">
          <a:xfrm rot="5400000">
            <a:off x="5311108" y="-684309"/>
            <a:ext cx="97538" cy="7598727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746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 Bullets">
    <p:bg>
      <p:bgPr>
        <a:blipFill dpi="0" rotWithShape="1">
          <a:blip r:embed="rId2" cstate="email">
            <a:alphaModFix amt="50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lIns="274320"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06/03/2019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457201" y="236538"/>
            <a:ext cx="7010400" cy="365125"/>
          </a:xfrm>
        </p:spPr>
        <p:txBody>
          <a:bodyPr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www.gsfahome.org     |     (855) 740-8422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610E359-3727-440A-A15A-2F6F98353F6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76800" y="1174239"/>
            <a:ext cx="2361408" cy="806961"/>
          </a:xfrm>
          <a:prstGeom prst="rect">
            <a:avLst/>
          </a:prstGeom>
        </p:spPr>
      </p:pic>
      <p:sp>
        <p:nvSpPr>
          <p:cNvPr id="14" name="Title 7">
            <a:extLst>
              <a:ext uri="{FF2B5EF4-FFF2-40B4-BE49-F238E27FC236}">
                <a16:creationId xmlns:a16="http://schemas.microsoft.com/office/drawing/2014/main" id="{2898A4C1-E5DB-44D9-8424-D2251EAA3CF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200" y="2743200"/>
            <a:ext cx="7010400" cy="685800"/>
          </a:xfrm>
        </p:spPr>
        <p:txBody>
          <a:bodyPr anchor="t" anchorCtr="0">
            <a:noAutofit/>
          </a:bodyPr>
          <a:lstStyle>
            <a:lvl1pPr>
              <a:defRPr sz="4400" cap="sm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4B9BEA-534D-4170-9E47-D2E91A530CC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57200" y="3502152"/>
            <a:ext cx="7010400" cy="1374648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4457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06/03/2019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www.gsfahome.org     |     (855) 740-8422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/>
          <a:lstStyle>
            <a:lvl1pPr>
              <a:spcBef>
                <a:spcPts val="1200"/>
              </a:spcBef>
              <a:defRPr sz="2200"/>
            </a:lvl1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06/03/2019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www.gsfahome.org     |     (855) 740-8422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/>
          <a:lstStyle>
            <a:lvl1pPr marL="514350" indent="-514350">
              <a:spcBef>
                <a:spcPts val="1200"/>
              </a:spcBef>
              <a:buSzPct val="100000"/>
              <a:buFont typeface="+mj-lt"/>
              <a:buAutoNum type="arabicPeriod"/>
              <a:defRPr sz="2200"/>
            </a:lvl1pPr>
            <a:lvl2pPr marL="798513" indent="-273050">
              <a:defRPr/>
            </a:lvl2pPr>
            <a:lvl3pPr marL="1030288" indent="-228600"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4944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597081"/>
          </a:xfrm>
        </p:spPr>
        <p:txBody>
          <a:bodyPr anchor="t">
            <a:normAutofit/>
          </a:bodyPr>
          <a:lstStyle>
            <a:lvl1pPr>
              <a:buNone/>
              <a:defRPr sz="24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marL="111125" indent="0"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06/03/2019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www.gsfahome.org     |     (855) 740-8422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10668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1430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1430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143000"/>
            <a:ext cx="7620000" cy="990600"/>
          </a:xfrm>
        </p:spPr>
        <p:txBody>
          <a:bodyPr/>
          <a:lstStyle>
            <a:lvl1pPr marL="111125" indent="0"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06/03/2019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2954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www.gsfahome.org     |     (855) 740-8422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43F4DC-E2CE-4CEF-B0B1-0C602020E0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3400" y="2362200"/>
            <a:ext cx="7961313" cy="3978080"/>
          </a:xfrm>
        </p:spPr>
        <p:txBody>
          <a:bodyPr/>
          <a:lstStyle>
            <a:lvl1pPr>
              <a:defRPr sz="2200"/>
            </a:lvl1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257D2517-065B-4390-9D05-07B60BF99F3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52400" y="537909"/>
            <a:ext cx="8763000" cy="392367"/>
          </a:xfrm>
        </p:spPr>
        <p:txBody>
          <a:bodyPr>
            <a:noAutofit/>
          </a:bodyPr>
          <a:lstStyle>
            <a:lvl1pPr marL="0" indent="0" algn="l">
              <a:buNone/>
              <a:defRPr sz="1800"/>
            </a:lvl1pPr>
            <a:lvl2pPr marL="365760" indent="0" algn="l">
              <a:buNone/>
              <a:defRPr sz="1400"/>
            </a:lvl2pPr>
            <a:lvl3pPr marL="685800" indent="0" algn="l">
              <a:buNone/>
              <a:defRPr sz="1100"/>
            </a:lvl3pPr>
            <a:lvl4pPr marL="1143000" indent="0" algn="l">
              <a:buNone/>
              <a:defRPr sz="1100"/>
            </a:lvl4pPr>
            <a:lvl5pPr marL="1600200" indent="0" algn="l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67442AA5-ADD6-4F4E-B226-962B55ED8104}"/>
                  </a:ext>
                </a:extLst>
              </p14:cNvPr>
              <p14:cNvContentPartPr/>
              <p14:nvPr userDrawn="1"/>
            </p14:nvContentPartPr>
            <p14:xfrm>
              <a:off x="5760372" y="1927150"/>
              <a:ext cx="13320" cy="1764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67442AA5-ADD6-4F4E-B226-962B55ED810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51732" y="1918510"/>
                <a:ext cx="30960" cy="35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41746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1143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19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219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19200"/>
            <a:ext cx="7620000" cy="990600"/>
          </a:xfrm>
        </p:spPr>
        <p:txBody>
          <a:bodyPr/>
          <a:lstStyle>
            <a:lvl1pPr marL="111125" indent="0"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06/03/2019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71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www.gsfahome.org     |     (855) 740-8422</a:t>
            </a:r>
          </a:p>
        </p:txBody>
      </p:sp>
      <p:sp>
        <p:nvSpPr>
          <p:cNvPr id="5" name="SmartArt Placeholder 4">
            <a:extLst>
              <a:ext uri="{FF2B5EF4-FFF2-40B4-BE49-F238E27FC236}">
                <a16:creationId xmlns:a16="http://schemas.microsoft.com/office/drawing/2014/main" id="{3CFE795C-C0ED-4231-B8A1-D105EA05B388}"/>
              </a:ext>
            </a:extLst>
          </p:cNvPr>
          <p:cNvSpPr>
            <a:spLocks noGrp="1"/>
          </p:cNvSpPr>
          <p:nvPr>
            <p:ph type="dgm" sz="quarter" idx="13"/>
          </p:nvPr>
        </p:nvSpPr>
        <p:spPr>
          <a:xfrm>
            <a:off x="228600" y="2438400"/>
            <a:ext cx="8458200" cy="32004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843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38862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 i="1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600200"/>
            <a:ext cx="38862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 i="1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/>
              <a:t>06/03/2019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dirty="0"/>
              <a:t>www.gsfahome.org     |     (855) 740-8422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886200"/>
          </a:xfrm>
          <a:solidFill>
            <a:schemeClr val="bg1">
              <a:alpha val="50000"/>
            </a:schemeClr>
          </a:solidFill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886200"/>
          </a:xfrm>
          <a:solidFill>
            <a:schemeClr val="bg1">
              <a:alpha val="50000"/>
            </a:schemeClr>
          </a:solidFill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/>
              <a:t>06/03/2019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dirty="0"/>
              <a:t>www.gsfahome.org     |     (855) 740-8422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60325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60325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 cstate="email">
            <a:alphaModFix amt="10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wrap="square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416675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06/03/2019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416481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www.gsfahome.org     |     (855) 740-8422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712" r:id="rId2"/>
    <p:sldLayoutId id="2147483696" r:id="rId3"/>
    <p:sldLayoutId id="2147483715" r:id="rId4"/>
    <p:sldLayoutId id="2147483697" r:id="rId5"/>
    <p:sldLayoutId id="2147483709" r:id="rId6"/>
    <p:sldLayoutId id="2147483706" r:id="rId7"/>
    <p:sldLayoutId id="2147483698" r:id="rId8"/>
    <p:sldLayoutId id="2147483699" r:id="rId9"/>
    <p:sldLayoutId id="2147483707" r:id="rId10"/>
    <p:sldLayoutId id="2147483714" r:id="rId11"/>
    <p:sldLayoutId id="2147483700" r:id="rId12"/>
    <p:sldLayoutId id="2147483701" r:id="rId13"/>
    <p:sldLayoutId id="2147483702" r:id="rId14"/>
    <p:sldLayoutId id="2147483708" r:id="rId15"/>
    <p:sldLayoutId id="2147483703" r:id="rId16"/>
    <p:sldLayoutId id="2147483710" r:id="rId17"/>
  </p:sldLayoutIdLst>
  <p:hf hdr="0"/>
  <p:txStyles>
    <p:titleStyle>
      <a:lvl1pPr algn="l" rtl="0" eaLnBrk="1" latinLnBrk="0" hangingPunct="1">
        <a:spcBef>
          <a:spcPct val="0"/>
        </a:spcBef>
        <a:buNone/>
        <a:defRPr sz="3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3"/>
        </a:buClr>
        <a:buSzPct val="110000"/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4"/>
        </a:buClr>
        <a:buSzPct val="10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100000"/>
        <a:buFont typeface="Arial" panose="020B0604020202020204" pitchFamily="34" charset="0"/>
        <a:buChar char="•"/>
        <a:defRPr sz="14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5"/>
        </a:buClr>
        <a:buSzPct val="75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ddiemac.com/creditsmar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sfahome.org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alphaModFix amt="50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Training for Mortgage Professionals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FB27E-D362-41E9-93EE-46A0752D3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06/03/2019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43400" y="236538"/>
            <a:ext cx="4267199" cy="365125"/>
          </a:xfrm>
        </p:spPr>
        <p:txBody>
          <a:bodyPr/>
          <a:lstStyle/>
          <a:p>
            <a:r>
              <a:rPr lang="en-US" dirty="0"/>
              <a:t>www.gsfahome.org     |     (855) 740-8422</a:t>
            </a:r>
          </a:p>
        </p:txBody>
      </p:sp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457200" y="3015392"/>
            <a:ext cx="7010400" cy="685800"/>
          </a:xfrm>
        </p:spPr>
        <p:txBody>
          <a:bodyPr/>
          <a:lstStyle/>
          <a:p>
            <a:r>
              <a:rPr lang="en-US" dirty="0"/>
              <a:t>Home Ownership Today (HOT) 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1026F5C-8258-4D4F-BB8A-E9FB78A6B56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57200" y="3774344"/>
            <a:ext cx="7010400" cy="1374648"/>
          </a:xfrm>
        </p:spPr>
        <p:txBody>
          <a:bodyPr>
            <a:normAutofit/>
          </a:bodyPr>
          <a:lstStyle/>
          <a:p>
            <a:r>
              <a:rPr lang="en-US" dirty="0" smtClean="0"/>
              <a:t>June 13, 2019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93A443F-5840-418B-A6ED-C15B4E43E8D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79" y="1059784"/>
            <a:ext cx="2653760" cy="183581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3DB4E218-1AE3-43F5-8F31-433523786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FICO / DTI / Underwriting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>
          <a:xfrm>
            <a:off x="609600" y="6416481"/>
            <a:ext cx="5421083" cy="365125"/>
          </a:xfrm>
        </p:spPr>
        <p:txBody>
          <a:bodyPr/>
          <a:lstStyle/>
          <a:p>
            <a:r>
              <a:rPr lang="en-US" dirty="0"/>
              <a:t>www.gsfahome.org     |     (855) 740-8422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22387D83-AF82-4B53-BF61-39E86FE50FCE}"/>
              </a:ext>
            </a:extLst>
          </p:cNvPr>
          <p:cNvSpPr txBox="1">
            <a:spLocks/>
          </p:cNvSpPr>
          <p:nvPr/>
        </p:nvSpPr>
        <p:spPr>
          <a:xfrm>
            <a:off x="7772400" y="100424"/>
            <a:ext cx="1301963" cy="2286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anchor="ctr"/>
          <a:lstStyle>
            <a:lvl1pPr marL="320040" indent="-320040" algn="l" rtl="0" eaLnBrk="1" latinLnBrk="0" hangingPunct="1">
              <a:spcBef>
                <a:spcPts val="900"/>
              </a:spcBef>
              <a:spcAft>
                <a:spcPts val="30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"/>
              <a:defRPr kumimoji="0" sz="28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900"/>
              </a:spcAft>
              <a:buClr>
                <a:schemeClr val="accent1"/>
              </a:buClr>
              <a:buSzPct val="50000"/>
              <a:buFont typeface="Wingdings 2" panose="05020102010507070707" pitchFamily="18" charset="2"/>
              <a:buChar char=""/>
              <a:defRPr kumimoji="0" sz="2400" i="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rgbClr val="509755"/>
              </a:buClr>
              <a:buSzPct val="100000"/>
              <a:buFont typeface="Wingdings" panose="05000000000000000000" pitchFamily="2" charset="2"/>
              <a:buChar char="§"/>
              <a:defRPr kumimoji="0"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kumimoji="0"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rgbClr val="459CAF"/>
              </a:buClr>
              <a:buSzPct val="100000"/>
              <a:buFont typeface="Wingdings" panose="05000000000000000000" pitchFamily="2" charset="2"/>
              <a:buChar char="§"/>
              <a:defRPr kumimoji="0"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chemeClr val="accent5"/>
              </a:buClr>
              <a:buNone/>
            </a:pPr>
            <a:r>
              <a:rPr lang="en-US" sz="1050" i="1" dirty="0">
                <a:solidFill>
                  <a:schemeClr val="accent5"/>
                </a:solidFill>
              </a:rPr>
              <a:t>GSFA </a:t>
            </a:r>
            <a:r>
              <a:rPr lang="en-US" sz="1050" i="1" dirty="0" smtClean="0">
                <a:solidFill>
                  <a:schemeClr val="accent5"/>
                </a:solidFill>
              </a:rPr>
              <a:t>HOT</a:t>
            </a:r>
            <a:endParaRPr lang="en-US" sz="1050" i="1" baseline="30000" dirty="0">
              <a:solidFill>
                <a:schemeClr val="accent5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F853790-1769-4461-AD50-5106BA063F5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fld id="{1AD93096-5B34-4342-9326-69289CEAE4C2}" type="slidenum">
              <a:rPr lang="en-US" smtClean="0"/>
              <a:pPr algn="ctr"/>
              <a:t>10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229600" cy="4648200"/>
          </a:xfrm>
        </p:spPr>
        <p:txBody>
          <a:bodyPr/>
          <a:lstStyle/>
          <a:p>
            <a:r>
              <a:rPr lang="en-US" dirty="0" smtClean="0"/>
              <a:t>Freddie Mac HFA Advantage Conventional </a:t>
            </a:r>
            <a:r>
              <a:rPr lang="en-US" dirty="0"/>
              <a:t>Loan:</a:t>
            </a:r>
          </a:p>
          <a:p>
            <a:pPr lvl="1"/>
            <a:r>
              <a:rPr lang="en-US" dirty="0"/>
              <a:t>Minimum FICO = </a:t>
            </a:r>
            <a:r>
              <a:rPr lang="en-US" dirty="0" smtClean="0"/>
              <a:t>640</a:t>
            </a:r>
            <a:endParaRPr lang="en-US" dirty="0"/>
          </a:p>
          <a:p>
            <a:pPr lvl="2"/>
            <a:r>
              <a:rPr lang="en-US" dirty="0"/>
              <a:t>Each borrower must have a </a:t>
            </a:r>
            <a:r>
              <a:rPr lang="en-US" dirty="0" smtClean="0"/>
              <a:t>credit </a:t>
            </a:r>
            <a:r>
              <a:rPr lang="en-US" dirty="0"/>
              <a:t>score</a:t>
            </a:r>
          </a:p>
          <a:p>
            <a:pPr lvl="1"/>
            <a:r>
              <a:rPr lang="en-US" dirty="0"/>
              <a:t>Maximum DTI = </a:t>
            </a:r>
            <a:r>
              <a:rPr lang="en-US" dirty="0" smtClean="0"/>
              <a:t>45%</a:t>
            </a:r>
            <a:endParaRPr lang="en-US" dirty="0"/>
          </a:p>
          <a:p>
            <a:pPr lvl="1"/>
            <a:r>
              <a:rPr lang="en-US" dirty="0"/>
              <a:t>LPA Approval</a:t>
            </a:r>
          </a:p>
          <a:p>
            <a:pPr lvl="2"/>
            <a:r>
              <a:rPr lang="en-US" dirty="0"/>
              <a:t>DU </a:t>
            </a:r>
            <a:r>
              <a:rPr lang="en-US" u="sng" dirty="0" smtClean="0"/>
              <a:t>not</a:t>
            </a:r>
            <a:r>
              <a:rPr lang="en-US" dirty="0" smtClean="0"/>
              <a:t> </a:t>
            </a:r>
            <a:r>
              <a:rPr lang="en-US" dirty="0"/>
              <a:t>allowed</a:t>
            </a:r>
          </a:p>
          <a:p>
            <a:pPr lvl="2"/>
            <a:r>
              <a:rPr lang="en-US" dirty="0"/>
              <a:t>No manual </a:t>
            </a:r>
            <a:r>
              <a:rPr lang="en-US" dirty="0" smtClean="0"/>
              <a:t>underwriting</a:t>
            </a:r>
            <a:endParaRPr lang="en-US" dirty="0"/>
          </a:p>
          <a:p>
            <a:r>
              <a:rPr lang="en-US" dirty="0"/>
              <a:t>Follow </a:t>
            </a:r>
            <a:r>
              <a:rPr lang="en-US" dirty="0" smtClean="0"/>
              <a:t>Freddie Mac Guidelines </a:t>
            </a:r>
            <a:r>
              <a:rPr lang="en-US" dirty="0"/>
              <a:t>for Standard Underwriting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649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</a:t>
            </a:r>
            <a:r>
              <a:rPr lang="en-US" dirty="0"/>
              <a:t>Limits and Homebuyer Education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414F691B-B502-4A97-A11D-CF669F55D51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Loan </a:t>
            </a:r>
            <a:r>
              <a:rPr lang="en-US" dirty="0" smtClean="0"/>
              <a:t>Limit: $</a:t>
            </a:r>
            <a:r>
              <a:rPr lang="en-US" dirty="0"/>
              <a:t>484,350</a:t>
            </a:r>
          </a:p>
          <a:p>
            <a:r>
              <a:rPr lang="en-US" dirty="0" smtClean="0"/>
              <a:t>Income Limit Based on:</a:t>
            </a:r>
          </a:p>
          <a:p>
            <a:pPr lvl="1"/>
            <a:r>
              <a:rPr lang="en-US" dirty="0" smtClean="0"/>
              <a:t>Credit </a:t>
            </a:r>
            <a:r>
              <a:rPr lang="en-US" dirty="0"/>
              <a:t>qualifying income </a:t>
            </a:r>
          </a:p>
          <a:p>
            <a:pPr lvl="1"/>
            <a:r>
              <a:rPr lang="en-US" dirty="0" smtClean="0"/>
              <a:t>County of property</a:t>
            </a:r>
          </a:p>
          <a:p>
            <a:pPr lvl="1"/>
            <a:r>
              <a:rPr lang="en-US" dirty="0"/>
              <a:t>Follow GSFA Income Limits </a:t>
            </a:r>
            <a:r>
              <a:rPr lang="en-US" dirty="0" smtClean="0"/>
              <a:t>shown on the MWF Matrix/Overview</a:t>
            </a:r>
            <a:endParaRPr lang="en-US" dirty="0"/>
          </a:p>
          <a:p>
            <a:r>
              <a:rPr lang="en-US" dirty="0" smtClean="0"/>
              <a:t>Homebuyer </a:t>
            </a:r>
            <a:r>
              <a:rPr lang="en-US" dirty="0"/>
              <a:t>Education/ Counseling</a:t>
            </a:r>
          </a:p>
          <a:p>
            <a:pPr lvl="1"/>
            <a:r>
              <a:rPr lang="en-US" dirty="0"/>
              <a:t>Required for one borrower if </a:t>
            </a:r>
            <a:r>
              <a:rPr lang="en-US" u="sng" dirty="0"/>
              <a:t>all</a:t>
            </a:r>
            <a:r>
              <a:rPr lang="en-US" dirty="0"/>
              <a:t> borrowers are first time </a:t>
            </a:r>
            <a:r>
              <a:rPr lang="en-US" dirty="0" smtClean="0"/>
              <a:t>homebuyers.</a:t>
            </a:r>
          </a:p>
          <a:p>
            <a:pPr lvl="1"/>
            <a:r>
              <a:rPr lang="en-US" dirty="0" smtClean="0"/>
              <a:t>HBE </a:t>
            </a:r>
            <a:r>
              <a:rPr lang="en-US" dirty="0"/>
              <a:t>course must be completed prior to closing. </a:t>
            </a:r>
            <a:endParaRPr lang="en-US" dirty="0" smtClean="0"/>
          </a:p>
          <a:p>
            <a:pPr lvl="1"/>
            <a:r>
              <a:rPr lang="en-US" dirty="0" smtClean="0"/>
              <a:t>See </a:t>
            </a:r>
            <a:r>
              <a:rPr lang="en-US" dirty="0" err="1">
                <a:hlinkClick r:id="rId3"/>
              </a:rPr>
              <a:t>CreditSmart</a:t>
            </a:r>
            <a:r>
              <a:rPr lang="en-US" dirty="0"/>
              <a:t> Homebuyer Education. </a:t>
            </a:r>
            <a:endParaRPr lang="en-US" dirty="0" smtClean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9B744D0-F957-4CD0-A3D1-5DBB1DCA28B5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u="sng" dirty="0" smtClean="0"/>
              <a:t>Income Limits for Top Counties</a:t>
            </a:r>
          </a:p>
          <a:p>
            <a:r>
              <a:rPr lang="en-US" dirty="0" smtClean="0"/>
              <a:t>Los </a:t>
            </a:r>
            <a:r>
              <a:rPr lang="en-US" dirty="0"/>
              <a:t>Angeles       </a:t>
            </a:r>
            <a:r>
              <a:rPr lang="en-US" dirty="0" smtClean="0"/>
              <a:t>	  $</a:t>
            </a:r>
            <a:r>
              <a:rPr lang="en-US" dirty="0"/>
              <a:t>79,695 </a:t>
            </a:r>
          </a:p>
          <a:p>
            <a:r>
              <a:rPr lang="en-US" dirty="0"/>
              <a:t>Orange               </a:t>
            </a:r>
            <a:r>
              <a:rPr lang="en-US" dirty="0" smtClean="0"/>
              <a:t>	  </a:t>
            </a:r>
            <a:r>
              <a:rPr lang="en-US" dirty="0"/>
              <a:t>$79,695 </a:t>
            </a:r>
          </a:p>
          <a:p>
            <a:r>
              <a:rPr lang="en-US" dirty="0"/>
              <a:t>Riverside           </a:t>
            </a:r>
            <a:r>
              <a:rPr lang="en-US" dirty="0" smtClean="0"/>
              <a:t>	 	  </a:t>
            </a:r>
            <a:r>
              <a:rPr lang="en-US" dirty="0"/>
              <a:t>$75,670 </a:t>
            </a:r>
          </a:p>
          <a:p>
            <a:r>
              <a:rPr lang="en-US" dirty="0"/>
              <a:t>Sacramento      </a:t>
            </a:r>
            <a:r>
              <a:rPr lang="en-US" dirty="0" smtClean="0"/>
              <a:t>	  	  $</a:t>
            </a:r>
            <a:r>
              <a:rPr lang="en-US" dirty="0"/>
              <a:t>92,115 </a:t>
            </a:r>
          </a:p>
          <a:p>
            <a:r>
              <a:rPr lang="en-US" dirty="0"/>
              <a:t>San Bernardino </a:t>
            </a:r>
            <a:r>
              <a:rPr lang="en-US" dirty="0" smtClean="0"/>
              <a:t>	  $</a:t>
            </a:r>
            <a:r>
              <a:rPr lang="en-US" dirty="0"/>
              <a:t>75,670 </a:t>
            </a:r>
          </a:p>
          <a:p>
            <a:r>
              <a:rPr lang="en-US" dirty="0"/>
              <a:t>San Diego         </a:t>
            </a:r>
            <a:r>
              <a:rPr lang="en-US" dirty="0" smtClean="0"/>
              <a:t>                    $</a:t>
            </a:r>
            <a:r>
              <a:rPr lang="en-US" dirty="0"/>
              <a:t>94,070 </a:t>
            </a:r>
          </a:p>
          <a:p>
            <a:r>
              <a:rPr lang="en-US" dirty="0"/>
              <a:t>Santa Cruz          </a:t>
            </a:r>
            <a:r>
              <a:rPr lang="en-US" dirty="0" smtClean="0"/>
              <a:t>	  </a:t>
            </a:r>
            <a:r>
              <a:rPr lang="en-US" dirty="0"/>
              <a:t>$93,610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C55C75-2AA8-423C-8AB0-BEE3BD9CEC7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16685-F5FD-4E93-B430-B18B8E886EB0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www.gsfahome.org     |     (855) 740-8422</a:t>
            </a:r>
            <a:endParaRPr lang="en-US" dirty="0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6FB6EDA6-6C57-46DE-8EC7-A506C407031C}"/>
              </a:ext>
            </a:extLst>
          </p:cNvPr>
          <p:cNvSpPr txBox="1">
            <a:spLocks/>
          </p:cNvSpPr>
          <p:nvPr/>
        </p:nvSpPr>
        <p:spPr>
          <a:xfrm>
            <a:off x="7772400" y="100424"/>
            <a:ext cx="1301963" cy="2286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anchor="ctr"/>
          <a:lstStyle>
            <a:lvl1pPr marL="320040" indent="-320040" algn="l" rtl="0" eaLnBrk="1" latinLnBrk="0" hangingPunct="1">
              <a:spcBef>
                <a:spcPts val="900"/>
              </a:spcBef>
              <a:spcAft>
                <a:spcPts val="30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"/>
              <a:defRPr kumimoji="0" sz="28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900"/>
              </a:spcAft>
              <a:buClr>
                <a:schemeClr val="accent1"/>
              </a:buClr>
              <a:buSzPct val="50000"/>
              <a:buFont typeface="Wingdings 2" panose="05020102010507070707" pitchFamily="18" charset="2"/>
              <a:buChar char=""/>
              <a:defRPr kumimoji="0" sz="2400" i="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rgbClr val="509755"/>
              </a:buClr>
              <a:buSzPct val="100000"/>
              <a:buFont typeface="Wingdings" panose="05000000000000000000" pitchFamily="2" charset="2"/>
              <a:buChar char="§"/>
              <a:defRPr kumimoji="0"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kumimoji="0"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rgbClr val="459CAF"/>
              </a:buClr>
              <a:buSzPct val="100000"/>
              <a:buFont typeface="Wingdings" panose="05000000000000000000" pitchFamily="2" charset="2"/>
              <a:buChar char="§"/>
              <a:defRPr kumimoji="0"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chemeClr val="accent5"/>
              </a:buClr>
              <a:buNone/>
            </a:pPr>
            <a:r>
              <a:rPr lang="en-US" sz="1050" i="1" dirty="0">
                <a:solidFill>
                  <a:schemeClr val="accent5"/>
                </a:solidFill>
              </a:rPr>
              <a:t>GSFA </a:t>
            </a:r>
            <a:r>
              <a:rPr lang="en-US" sz="1050" i="1" dirty="0" smtClean="0">
                <a:solidFill>
                  <a:schemeClr val="accent5"/>
                </a:solidFill>
              </a:rPr>
              <a:t>HOT</a:t>
            </a:r>
            <a:endParaRPr lang="en-US" sz="1050" i="1" baseline="300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152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 Limits by County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0" y="1271588"/>
            <a:ext cx="533400" cy="244475"/>
          </a:xfrm>
        </p:spPr>
        <p:txBody>
          <a:bodyPr>
            <a:normAutofit fontScale="85000" lnSpcReduction="20000"/>
          </a:bodyPr>
          <a:lstStyle/>
          <a:p>
            <a:pPr algn="ctr"/>
            <a:fld id="{1AD93096-5B34-4342-9326-69289CEAE4C2}" type="slidenum">
              <a:rPr lang="en-US" smtClean="0"/>
              <a:pPr algn="ctr"/>
              <a:t>12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294967295"/>
          </p:nvPr>
        </p:nvSpPr>
        <p:spPr>
          <a:xfrm>
            <a:off x="0" y="6416675"/>
            <a:ext cx="5421313" cy="365125"/>
          </a:xfrm>
        </p:spPr>
        <p:txBody>
          <a:bodyPr/>
          <a:lstStyle/>
          <a:p>
            <a:r>
              <a:rPr lang="en-US" smtClean="0"/>
              <a:t>www.gsfahome.org     |     (855) 740-8422</a:t>
            </a:r>
            <a:endParaRPr lang="en-US" dirty="0"/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87976988"/>
              </p:ext>
            </p:extLst>
          </p:nvPr>
        </p:nvGraphicFramePr>
        <p:xfrm>
          <a:off x="990600" y="1560948"/>
          <a:ext cx="6934201" cy="46874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3553">
                  <a:extLst>
                    <a:ext uri="{9D8B030D-6E8A-4147-A177-3AD203B41FA5}">
                      <a16:colId xmlns:a16="http://schemas.microsoft.com/office/drawing/2014/main" val="114490981"/>
                    </a:ext>
                  </a:extLst>
                </a:gridCol>
                <a:gridCol w="1125465">
                  <a:extLst>
                    <a:ext uri="{9D8B030D-6E8A-4147-A177-3AD203B41FA5}">
                      <a16:colId xmlns:a16="http://schemas.microsoft.com/office/drawing/2014/main" val="1218416472"/>
                    </a:ext>
                  </a:extLst>
                </a:gridCol>
                <a:gridCol w="51831">
                  <a:extLst>
                    <a:ext uri="{9D8B030D-6E8A-4147-A177-3AD203B41FA5}">
                      <a16:colId xmlns:a16="http://schemas.microsoft.com/office/drawing/2014/main" val="1763870554"/>
                    </a:ext>
                  </a:extLst>
                </a:gridCol>
                <a:gridCol w="1113619">
                  <a:extLst>
                    <a:ext uri="{9D8B030D-6E8A-4147-A177-3AD203B41FA5}">
                      <a16:colId xmlns:a16="http://schemas.microsoft.com/office/drawing/2014/main" val="3920724150"/>
                    </a:ext>
                  </a:extLst>
                </a:gridCol>
                <a:gridCol w="1114359">
                  <a:extLst>
                    <a:ext uri="{9D8B030D-6E8A-4147-A177-3AD203B41FA5}">
                      <a16:colId xmlns:a16="http://schemas.microsoft.com/office/drawing/2014/main" val="1654528588"/>
                    </a:ext>
                  </a:extLst>
                </a:gridCol>
                <a:gridCol w="53312">
                  <a:extLst>
                    <a:ext uri="{9D8B030D-6E8A-4147-A177-3AD203B41FA5}">
                      <a16:colId xmlns:a16="http://schemas.microsoft.com/office/drawing/2014/main" val="1346186290"/>
                    </a:ext>
                  </a:extLst>
                </a:gridCol>
                <a:gridCol w="1101031">
                  <a:extLst>
                    <a:ext uri="{9D8B030D-6E8A-4147-A177-3AD203B41FA5}">
                      <a16:colId xmlns:a16="http://schemas.microsoft.com/office/drawing/2014/main" val="1059411348"/>
                    </a:ext>
                  </a:extLst>
                </a:gridCol>
                <a:gridCol w="1101031">
                  <a:extLst>
                    <a:ext uri="{9D8B030D-6E8A-4147-A177-3AD203B41FA5}">
                      <a16:colId xmlns:a16="http://schemas.microsoft.com/office/drawing/2014/main" val="1268050619"/>
                    </a:ext>
                  </a:extLst>
                </a:gridCol>
              </a:tblGrid>
              <a:tr h="2130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100" u="sng" spc="30">
                          <a:effectLst/>
                        </a:rPr>
                        <a:t>County</a:t>
                      </a:r>
                      <a:endParaRPr lang="en-US" sz="1100" b="1" u="sng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100" u="sng" spc="30">
                          <a:effectLst/>
                        </a:rPr>
                        <a:t>Income Limit</a:t>
                      </a:r>
                      <a:endParaRPr lang="en-US" sz="1100" b="1" u="sng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100" u="none" strike="noStrike" spc="30">
                          <a:effectLst/>
                        </a:rPr>
                        <a:t> </a:t>
                      </a:r>
                      <a:endParaRPr lang="en-US" sz="1100" b="1" u="sng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100" u="sng" spc="30">
                          <a:effectLst/>
                        </a:rPr>
                        <a:t>County</a:t>
                      </a:r>
                      <a:endParaRPr lang="en-US" sz="1100" b="1" u="sng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100" u="sng" spc="30">
                          <a:effectLst/>
                        </a:rPr>
                        <a:t>Income Limit</a:t>
                      </a:r>
                      <a:endParaRPr lang="en-US" sz="1100" b="1" u="sng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100" u="none" strike="noStrike" spc="30">
                          <a:effectLst/>
                        </a:rPr>
                        <a:t> </a:t>
                      </a:r>
                      <a:endParaRPr lang="en-US" sz="1100" b="1" u="sng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100" u="sng" spc="30">
                          <a:effectLst/>
                        </a:rPr>
                        <a:t>County</a:t>
                      </a:r>
                      <a:endParaRPr lang="en-US" sz="1100" b="1" u="sng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100" u="sng" spc="30">
                          <a:effectLst/>
                        </a:rPr>
                        <a:t>Income Limit</a:t>
                      </a:r>
                      <a:endParaRPr lang="en-US" sz="1100" b="1" u="sng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948505844"/>
                  </a:ext>
                </a:extLst>
              </a:tr>
              <a:tr h="2130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Alameda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$120,060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 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Marin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$120,060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 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San Mateo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$120,060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08755406"/>
                  </a:ext>
                </a:extLst>
              </a:tr>
              <a:tr h="2130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Alpine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$89,470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 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Mariposa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$73,830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 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Santa Barbara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$91,540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52437991"/>
                  </a:ext>
                </a:extLst>
              </a:tr>
              <a:tr h="2130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Amador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$84,640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 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Mendocino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$69,690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 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Santa Clara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$143,980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997126876"/>
                  </a:ext>
                </a:extLst>
              </a:tr>
              <a:tr h="2130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Butte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$69,575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 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Merced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$55,430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 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Santa Cruz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$93,610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90954267"/>
                  </a:ext>
                </a:extLst>
              </a:tr>
              <a:tr h="2130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Calaveras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$83,145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 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Modoc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$68,655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 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Shasta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$70,610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0184349"/>
                  </a:ext>
                </a:extLst>
              </a:tr>
              <a:tr h="2130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Colusa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$68,655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 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Mono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$89,125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 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Sierra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$75,670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977128398"/>
                  </a:ext>
                </a:extLst>
              </a:tr>
              <a:tr h="2130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Contra Costa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$120,060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 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Monterey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$79,465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 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Siskiyou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$68,655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13191590"/>
                  </a:ext>
                </a:extLst>
              </a:tr>
              <a:tr h="2130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Del Norte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$68,655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 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Napa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$78,775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 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Solano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$96,255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82275059"/>
                  </a:ext>
                </a:extLst>
              </a:tr>
              <a:tr h="2130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El Dorado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$92,115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 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Nevada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$80,500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 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Sonoma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$96,715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85863912"/>
                  </a:ext>
                </a:extLst>
              </a:tr>
              <a:tr h="2130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Fresno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$63,825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 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Orange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$79,695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 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Stanislaus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$69,805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43983432"/>
                  </a:ext>
                </a:extLst>
              </a:tr>
              <a:tr h="2130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Glenn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$68,655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 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Placer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$92,115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 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Sutter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$69,000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61082567"/>
                  </a:ext>
                </a:extLst>
              </a:tr>
              <a:tr h="2130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Humboldt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$68,655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 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Plumas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$72,795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 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Tehama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$68,655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86100519"/>
                  </a:ext>
                </a:extLst>
              </a:tr>
              <a:tr h="2130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Imperial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$55,430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 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Riverside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$75,670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 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Trinity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$68,655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59493881"/>
                  </a:ext>
                </a:extLst>
              </a:tr>
              <a:tr h="2130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Inyo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$81,765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 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Sacramento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$92,115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 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Tulare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$56,580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23144365"/>
                  </a:ext>
                </a:extLst>
              </a:tr>
              <a:tr h="2130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Kern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$67,505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 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San Benito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$143,980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 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Tuolumne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$72,680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84518362"/>
                  </a:ext>
                </a:extLst>
              </a:tr>
              <a:tr h="2130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Kings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$63,710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 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San Bernardino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$75,670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 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Ventura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$110,400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07848914"/>
                  </a:ext>
                </a:extLst>
              </a:tr>
              <a:tr h="2130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Lake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$68,655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 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San Diego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$94,070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 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Yolo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$92,115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950773919"/>
                  </a:ext>
                </a:extLst>
              </a:tr>
              <a:tr h="2130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Lassen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$78,200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 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San Francisco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$120,060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 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 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 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97855504"/>
                  </a:ext>
                </a:extLst>
              </a:tr>
              <a:tr h="2130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Los Angeles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$79,695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 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San Joaquin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$73,255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 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 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 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91772701"/>
                  </a:ext>
                </a:extLst>
              </a:tr>
              <a:tr h="2130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Madera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$63,480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 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San Luis Obispo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$92,690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 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 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 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94122718"/>
                  </a:ext>
                </a:extLst>
              </a:tr>
              <a:tr h="2130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 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 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 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 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 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 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>
                          <a:effectLst/>
                        </a:rPr>
                        <a:t> </a:t>
                      </a:r>
                      <a:endParaRPr lang="en-US" sz="1000" spc="3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"/>
                        </a:spcAft>
                      </a:pPr>
                      <a:r>
                        <a:rPr lang="en-US" sz="1000" spc="30" dirty="0">
                          <a:effectLst/>
                        </a:rPr>
                        <a:t> </a:t>
                      </a:r>
                      <a:endParaRPr lang="en-US" sz="1000" spc="3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48185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2399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Mortgage Insurance Advantages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www.gsfahome.org     |     (855) 740-8422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Freddie Mac HFA Advantage</a:t>
            </a:r>
          </a:p>
          <a:p>
            <a:pPr lvl="1"/>
            <a:r>
              <a:rPr lang="en-US" dirty="0"/>
              <a:t>Charter Level Coverage</a:t>
            </a:r>
          </a:p>
          <a:p>
            <a:pPr lvl="1"/>
            <a:r>
              <a:rPr lang="en-US" dirty="0"/>
              <a:t>No Upfront MIP</a:t>
            </a:r>
          </a:p>
          <a:p>
            <a:pPr lvl="1"/>
            <a:r>
              <a:rPr lang="en-US" dirty="0"/>
              <a:t>Monthly BPMI is Cancelable</a:t>
            </a:r>
          </a:p>
          <a:p>
            <a:pPr lvl="1"/>
            <a:r>
              <a:rPr lang="en-US" dirty="0"/>
              <a:t>No Loan Level Price Adjustments (LLPAs)</a:t>
            </a:r>
          </a:p>
        </p:txBody>
      </p:sp>
      <p:pic>
        <p:nvPicPr>
          <p:cNvPr id="22" name="Picture Placeholder 21">
            <a:extLst>
              <a:ext uri="{FF2B5EF4-FFF2-40B4-BE49-F238E27FC236}">
                <a16:creationId xmlns:a16="http://schemas.microsoft.com/office/drawing/2014/main" id="{DA5226C5-4A53-4709-B7ED-3ACAA1AEF95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graphicFrame>
        <p:nvGraphicFramePr>
          <p:cNvPr id="18" name="Content Placeholder 9">
            <a:extLst>
              <a:ext uri="{FF2B5EF4-FFF2-40B4-BE49-F238E27FC236}">
                <a16:creationId xmlns:a16="http://schemas.microsoft.com/office/drawing/2014/main" id="{63380914-CCC4-4895-99D1-BC7EB44EEDC4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762000" y="3886201"/>
          <a:ext cx="45720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9589">
                  <a:extLst>
                    <a:ext uri="{9D8B030D-6E8A-4147-A177-3AD203B41FA5}">
                      <a16:colId xmlns:a16="http://schemas.microsoft.com/office/drawing/2014/main" val="555628967"/>
                    </a:ext>
                  </a:extLst>
                </a:gridCol>
                <a:gridCol w="1255058">
                  <a:extLst>
                    <a:ext uri="{9D8B030D-6E8A-4147-A177-3AD203B41FA5}">
                      <a16:colId xmlns:a16="http://schemas.microsoft.com/office/drawing/2014/main" val="106172510"/>
                    </a:ext>
                  </a:extLst>
                </a:gridCol>
                <a:gridCol w="1307353">
                  <a:extLst>
                    <a:ext uri="{9D8B030D-6E8A-4147-A177-3AD203B41FA5}">
                      <a16:colId xmlns:a16="http://schemas.microsoft.com/office/drawing/2014/main" val="2175786375"/>
                    </a:ext>
                  </a:extLst>
                </a:gridCol>
              </a:tblGrid>
              <a:tr h="52859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LTV</a:t>
                      </a:r>
                    </a:p>
                  </a:txBody>
                  <a:tcPr marL="48409" marR="484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Standard Coverage</a:t>
                      </a:r>
                    </a:p>
                  </a:txBody>
                  <a:tcPr marL="48409" marR="484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Charter Coverage</a:t>
                      </a:r>
                    </a:p>
                  </a:txBody>
                  <a:tcPr marL="48409" marR="48409" anchor="ctr"/>
                </a:tc>
                <a:extLst>
                  <a:ext uri="{0D108BD9-81ED-4DB2-BD59-A6C34878D82A}">
                    <a16:rowId xmlns:a16="http://schemas.microsoft.com/office/drawing/2014/main" val="2257429625"/>
                  </a:ext>
                </a:extLst>
              </a:tr>
              <a:tr h="286951">
                <a:tc>
                  <a:txBody>
                    <a:bodyPr/>
                    <a:lstStyle/>
                    <a:p>
                      <a:r>
                        <a:rPr lang="en-US" sz="1600" dirty="0"/>
                        <a:t>95.01 – 97.00%</a:t>
                      </a:r>
                    </a:p>
                  </a:txBody>
                  <a:tcPr marL="48409" marR="484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35%</a:t>
                      </a:r>
                    </a:p>
                  </a:txBody>
                  <a:tcPr marL="48409" marR="484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18%</a:t>
                      </a:r>
                    </a:p>
                  </a:txBody>
                  <a:tcPr marL="48409" marR="48409"/>
                </a:tc>
                <a:extLst>
                  <a:ext uri="{0D108BD9-81ED-4DB2-BD59-A6C34878D82A}">
                    <a16:rowId xmlns:a16="http://schemas.microsoft.com/office/drawing/2014/main" val="3397333780"/>
                  </a:ext>
                </a:extLst>
              </a:tr>
              <a:tr h="286951">
                <a:tc>
                  <a:txBody>
                    <a:bodyPr/>
                    <a:lstStyle/>
                    <a:p>
                      <a:r>
                        <a:rPr lang="en-US" sz="1600" dirty="0"/>
                        <a:t>90.01 – 95.00%</a:t>
                      </a:r>
                    </a:p>
                  </a:txBody>
                  <a:tcPr marL="48409" marR="484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30%</a:t>
                      </a:r>
                    </a:p>
                  </a:txBody>
                  <a:tcPr marL="48409" marR="484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16%</a:t>
                      </a:r>
                    </a:p>
                  </a:txBody>
                  <a:tcPr marL="48409" marR="48409"/>
                </a:tc>
                <a:extLst>
                  <a:ext uri="{0D108BD9-81ED-4DB2-BD59-A6C34878D82A}">
                    <a16:rowId xmlns:a16="http://schemas.microsoft.com/office/drawing/2014/main" val="3022669147"/>
                  </a:ext>
                </a:extLst>
              </a:tr>
              <a:tr h="286951">
                <a:tc>
                  <a:txBody>
                    <a:bodyPr/>
                    <a:lstStyle/>
                    <a:p>
                      <a:r>
                        <a:rPr lang="en-US" sz="1600" dirty="0"/>
                        <a:t>85.01 – 90.00%</a:t>
                      </a:r>
                    </a:p>
                  </a:txBody>
                  <a:tcPr marL="48409" marR="484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25%</a:t>
                      </a:r>
                    </a:p>
                  </a:txBody>
                  <a:tcPr marL="48409" marR="484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12%</a:t>
                      </a:r>
                    </a:p>
                  </a:txBody>
                  <a:tcPr marL="48409" marR="48409"/>
                </a:tc>
                <a:extLst>
                  <a:ext uri="{0D108BD9-81ED-4DB2-BD59-A6C34878D82A}">
                    <a16:rowId xmlns:a16="http://schemas.microsoft.com/office/drawing/2014/main" val="1981597844"/>
                  </a:ext>
                </a:extLst>
              </a:tr>
              <a:tr h="286951">
                <a:tc>
                  <a:txBody>
                    <a:bodyPr/>
                    <a:lstStyle/>
                    <a:p>
                      <a:r>
                        <a:rPr lang="en-US" sz="1600" dirty="0"/>
                        <a:t>80.01 – 85.00%</a:t>
                      </a:r>
                    </a:p>
                  </a:txBody>
                  <a:tcPr marL="48409" marR="484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12%</a:t>
                      </a:r>
                    </a:p>
                  </a:txBody>
                  <a:tcPr marL="48409" marR="484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6%</a:t>
                      </a:r>
                    </a:p>
                  </a:txBody>
                  <a:tcPr marL="48409" marR="48409"/>
                </a:tc>
                <a:extLst>
                  <a:ext uri="{0D108BD9-81ED-4DB2-BD59-A6C34878D82A}">
                    <a16:rowId xmlns:a16="http://schemas.microsoft.com/office/drawing/2014/main" val="787265228"/>
                  </a:ext>
                </a:extLst>
              </a:tr>
            </a:tbl>
          </a:graphicData>
        </a:graphic>
      </p:graphicFrame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72783CCE-D83A-41A7-BD6F-4BD6DDD4969C}"/>
              </a:ext>
            </a:extLst>
          </p:cNvPr>
          <p:cNvSpPr txBox="1">
            <a:spLocks/>
          </p:cNvSpPr>
          <p:nvPr/>
        </p:nvSpPr>
        <p:spPr>
          <a:xfrm>
            <a:off x="7772400" y="100424"/>
            <a:ext cx="1301963" cy="2286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anchor="ctr"/>
          <a:lstStyle>
            <a:lvl1pPr marL="320040" indent="-320040" algn="l" rtl="0" eaLnBrk="1" latinLnBrk="0" hangingPunct="1">
              <a:spcBef>
                <a:spcPts val="900"/>
              </a:spcBef>
              <a:spcAft>
                <a:spcPts val="30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"/>
              <a:defRPr kumimoji="0" sz="28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900"/>
              </a:spcAft>
              <a:buClr>
                <a:schemeClr val="accent1"/>
              </a:buClr>
              <a:buSzPct val="50000"/>
              <a:buFont typeface="Wingdings 2" panose="05020102010507070707" pitchFamily="18" charset="2"/>
              <a:buChar char=""/>
              <a:defRPr kumimoji="0" sz="2400" i="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rgbClr val="509755"/>
              </a:buClr>
              <a:buSzPct val="100000"/>
              <a:buFont typeface="Wingdings" panose="05000000000000000000" pitchFamily="2" charset="2"/>
              <a:buChar char="§"/>
              <a:defRPr kumimoji="0"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kumimoji="0"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rgbClr val="459CAF"/>
              </a:buClr>
              <a:buSzPct val="100000"/>
              <a:buFont typeface="Wingdings" panose="05000000000000000000" pitchFamily="2" charset="2"/>
              <a:buChar char="§"/>
              <a:defRPr kumimoji="0"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chemeClr val="accent5"/>
              </a:buClr>
              <a:buNone/>
            </a:pPr>
            <a:r>
              <a:rPr lang="en-US" sz="1050" i="1" dirty="0">
                <a:solidFill>
                  <a:schemeClr val="accent5"/>
                </a:solidFill>
              </a:rPr>
              <a:t>GSFA </a:t>
            </a:r>
            <a:r>
              <a:rPr lang="en-US" sz="1050" i="1" dirty="0" smtClean="0">
                <a:solidFill>
                  <a:schemeClr val="accent5"/>
                </a:solidFill>
              </a:rPr>
              <a:t>HOT</a:t>
            </a:r>
            <a:endParaRPr lang="en-US" sz="1050" i="1" baseline="30000" dirty="0">
              <a:solidFill>
                <a:schemeClr val="accent5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071B68-88CC-458E-A29C-F2015FADE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13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631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0CF411D-245D-4DD6-9540-213D0EDEA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Origination Guidelines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894DA8D-95A9-438E-A5AB-ECC9704297E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Origination Fee:</a:t>
            </a:r>
          </a:p>
          <a:p>
            <a:pPr lvl="1"/>
            <a:r>
              <a:rPr lang="en-US" dirty="0" smtClean="0"/>
              <a:t>Up </a:t>
            </a:r>
            <a:r>
              <a:rPr lang="en-US" dirty="0"/>
              <a:t>to 2.0</a:t>
            </a:r>
            <a:r>
              <a:rPr lang="en-US" dirty="0" smtClean="0"/>
              <a:t>% Borrower Paid Origination</a:t>
            </a:r>
          </a:p>
          <a:p>
            <a:pPr lvl="2"/>
            <a:r>
              <a:rPr lang="en-US" dirty="0" smtClean="0"/>
              <a:t>Retail</a:t>
            </a:r>
            <a:r>
              <a:rPr lang="en-US" dirty="0"/>
              <a:t>: </a:t>
            </a:r>
            <a:r>
              <a:rPr lang="en-US" dirty="0" smtClean="0"/>
              <a:t>1.50</a:t>
            </a:r>
            <a:r>
              <a:rPr lang="en-US" dirty="0"/>
              <a:t>% to </a:t>
            </a:r>
            <a:r>
              <a:rPr lang="en-US" dirty="0" smtClean="0"/>
              <a:t>Branch and 0.50% </a:t>
            </a:r>
            <a:r>
              <a:rPr lang="en-US" dirty="0"/>
              <a:t>to </a:t>
            </a:r>
            <a:r>
              <a:rPr lang="en-US" dirty="0" smtClean="0"/>
              <a:t>Corporate</a:t>
            </a:r>
          </a:p>
          <a:p>
            <a:pPr lvl="2"/>
            <a:r>
              <a:rPr lang="en-US" dirty="0" smtClean="0"/>
              <a:t>Wholesale: 1.50% paid to broker and 0.50% paid to Mountain West Financial, Inc.</a:t>
            </a:r>
            <a:endParaRPr lang="en-US" dirty="0"/>
          </a:p>
          <a:p>
            <a:r>
              <a:rPr lang="en-US" dirty="0" smtClean="0"/>
              <a:t>Discount </a:t>
            </a:r>
            <a:r>
              <a:rPr lang="en-US" dirty="0"/>
              <a:t>Points NOT Allowed</a:t>
            </a:r>
          </a:p>
          <a:p>
            <a:r>
              <a:rPr lang="en-US" dirty="0"/>
              <a:t>Closing Costs (customary/reasonable) Allowed:</a:t>
            </a:r>
          </a:p>
          <a:p>
            <a:pPr lvl="1"/>
            <a:r>
              <a:rPr lang="en-US" dirty="0"/>
              <a:t>Including appraisal, credit reporting, survey, title insurance</a:t>
            </a:r>
          </a:p>
          <a:p>
            <a:pPr lvl="1"/>
            <a:r>
              <a:rPr lang="en-US" dirty="0"/>
              <a:t>Must be charged in accordance with loan agency </a:t>
            </a:r>
            <a:r>
              <a:rPr lang="en-US" dirty="0" smtClean="0"/>
              <a:t>policies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www.gsfahome.org     |     (855) 740-8422</a:t>
            </a:r>
            <a:endParaRPr lang="en-US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D2D42D83-AC63-4314-ACAE-8C48A7E0C02B}"/>
              </a:ext>
            </a:extLst>
          </p:cNvPr>
          <p:cNvSpPr txBox="1">
            <a:spLocks/>
          </p:cNvSpPr>
          <p:nvPr/>
        </p:nvSpPr>
        <p:spPr>
          <a:xfrm>
            <a:off x="7772400" y="100424"/>
            <a:ext cx="1301963" cy="2286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anchor="ctr"/>
          <a:lstStyle>
            <a:lvl1pPr marL="320040" indent="-320040" algn="l" rtl="0" eaLnBrk="1" latinLnBrk="0" hangingPunct="1">
              <a:spcBef>
                <a:spcPts val="900"/>
              </a:spcBef>
              <a:spcAft>
                <a:spcPts val="30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"/>
              <a:defRPr kumimoji="0" sz="28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900"/>
              </a:spcAft>
              <a:buClr>
                <a:schemeClr val="accent1"/>
              </a:buClr>
              <a:buSzPct val="50000"/>
              <a:buFont typeface="Wingdings 2" panose="05020102010507070707" pitchFamily="18" charset="2"/>
              <a:buChar char=""/>
              <a:defRPr kumimoji="0" sz="2400" i="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rgbClr val="509755"/>
              </a:buClr>
              <a:buSzPct val="100000"/>
              <a:buFont typeface="Wingdings" panose="05000000000000000000" pitchFamily="2" charset="2"/>
              <a:buChar char="§"/>
              <a:defRPr kumimoji="0"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kumimoji="0"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rgbClr val="459CAF"/>
              </a:buClr>
              <a:buSzPct val="100000"/>
              <a:buFont typeface="Wingdings" panose="05000000000000000000" pitchFamily="2" charset="2"/>
              <a:buChar char="§"/>
              <a:defRPr kumimoji="0"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chemeClr val="accent5"/>
              </a:buClr>
              <a:buNone/>
            </a:pPr>
            <a:r>
              <a:rPr lang="en-US" sz="1050" i="1" dirty="0">
                <a:solidFill>
                  <a:schemeClr val="accent5"/>
                </a:solidFill>
              </a:rPr>
              <a:t>GSFA </a:t>
            </a:r>
            <a:r>
              <a:rPr lang="en-US" sz="1050" i="1" dirty="0" smtClean="0">
                <a:solidFill>
                  <a:schemeClr val="accent5"/>
                </a:solidFill>
              </a:rPr>
              <a:t>HOT</a:t>
            </a:r>
            <a:endParaRPr lang="en-US" sz="1050" i="1" baseline="30000" dirty="0">
              <a:solidFill>
                <a:schemeClr val="accent5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124955-FAB1-4643-831F-3962CB494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14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1613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GSFA Affordable Subsidy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www.gsfahome.org     |     (855) 740-8422</a:t>
            </a:r>
            <a:endParaRPr lang="en-US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7BB3F4FE-A765-45FF-AEED-4862CD3D7F4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Subsidy Size:</a:t>
            </a:r>
          </a:p>
          <a:p>
            <a:pPr lvl="1"/>
            <a:r>
              <a:rPr lang="en-US" sz="1600" dirty="0"/>
              <a:t>Income ≤ 50% AMI = $2,500</a:t>
            </a:r>
          </a:p>
          <a:p>
            <a:pPr lvl="1"/>
            <a:r>
              <a:rPr lang="en-US" sz="1600" dirty="0"/>
              <a:t>Income ≤ 80% AMI = $1,500</a:t>
            </a:r>
          </a:p>
          <a:p>
            <a:r>
              <a:rPr lang="en-US" sz="2000" dirty="0"/>
              <a:t>For Down Payment and/or Closing Costs</a:t>
            </a:r>
          </a:p>
          <a:p>
            <a:r>
              <a:rPr lang="en-US" sz="2000" dirty="0"/>
              <a:t>Gift / No Repayment Required</a:t>
            </a:r>
          </a:p>
          <a:p>
            <a:r>
              <a:rPr lang="en-US" sz="2000" dirty="0"/>
              <a:t>Income Limits</a:t>
            </a:r>
          </a:p>
          <a:p>
            <a:pPr lvl="1"/>
            <a:r>
              <a:rPr lang="en-US" sz="1600" dirty="0"/>
              <a:t>Specific to the Subsidy</a:t>
            </a:r>
          </a:p>
          <a:p>
            <a:pPr lvl="1"/>
            <a:r>
              <a:rPr lang="en-US" sz="1600" dirty="0"/>
              <a:t>Published in Term Sheet</a:t>
            </a:r>
          </a:p>
          <a:p>
            <a:endParaRPr lang="en-US" sz="2000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9542008-7FB3-41AB-BF16-08FEE2566F4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Additional Assistance for Low Income </a:t>
            </a:r>
            <a:r>
              <a:rPr lang="en-US" dirty="0" smtClean="0"/>
              <a:t>Borrowers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1B0716-B4D8-4267-82E0-E7FEF19BB8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1AD93096-5B34-4342-9326-69289CEAE4C2}" type="slidenum">
              <a:rPr lang="en-US" smtClean="0"/>
              <a:pPr algn="ctr"/>
              <a:t>15</a:t>
            </a:fld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3963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33">
            <a:extLst>
              <a:ext uri="{FF2B5EF4-FFF2-40B4-BE49-F238E27FC236}">
                <a16:creationId xmlns:a16="http://schemas.microsoft.com/office/drawing/2014/main" id="{B14911F1-B3BE-431B-A91E-3F0D97E44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Loan </a:t>
            </a:r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28" name="Content Placeholder 27">
            <a:extLst>
              <a:ext uri="{FF2B5EF4-FFF2-40B4-BE49-F238E27FC236}">
                <a16:creationId xmlns:a16="http://schemas.microsoft.com/office/drawing/2014/main" id="{93761957-584B-47D1-B84A-9680166DA43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669206" y="1752599"/>
            <a:ext cx="6093793" cy="4663881"/>
          </a:xfrm>
        </p:spPr>
        <p:txBody>
          <a:bodyPr>
            <a:normAutofit/>
          </a:bodyPr>
          <a:lstStyle/>
          <a:p>
            <a:r>
              <a:rPr lang="en-US" dirty="0"/>
              <a:t>Lender processes/closes Loan as usual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NO Additional Compliance Review from GSFA</a:t>
            </a:r>
          </a:p>
          <a:p>
            <a:r>
              <a:rPr lang="en-US" dirty="0"/>
              <a:t>DPA designation on CD:</a:t>
            </a:r>
          </a:p>
          <a:p>
            <a:pPr lvl="1"/>
            <a:r>
              <a:rPr lang="en-US" dirty="0"/>
              <a:t>“GSFA Second Mortgage” or “GSFA Gift” (as applicable)</a:t>
            </a:r>
          </a:p>
          <a:p>
            <a:r>
              <a:rPr lang="en-US" dirty="0" smtClean="0"/>
              <a:t>MWF </a:t>
            </a:r>
            <a:r>
              <a:rPr lang="en-US" dirty="0" err="1" smtClean="0"/>
              <a:t>upfronts</a:t>
            </a:r>
            <a:r>
              <a:rPr lang="en-US" dirty="0" smtClean="0"/>
              <a:t> </a:t>
            </a:r>
            <a:r>
              <a:rPr lang="en-US" dirty="0"/>
              <a:t>DPA at closing on behalf of GSFA</a:t>
            </a:r>
          </a:p>
          <a:p>
            <a:endParaRPr lang="en-US" dirty="0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890D30B0-14D3-4A9A-B14F-A18CEF05A51A}"/>
              </a:ext>
            </a:extLst>
          </p:cNvPr>
          <p:cNvGrpSpPr/>
          <p:nvPr/>
        </p:nvGrpSpPr>
        <p:grpSpPr>
          <a:xfrm>
            <a:off x="186209" y="1656550"/>
            <a:ext cx="2002871" cy="2002871"/>
            <a:chOff x="186209" y="1656550"/>
            <a:chExt cx="2002871" cy="2002871"/>
          </a:xfrm>
        </p:grpSpPr>
        <p:sp>
          <p:nvSpPr>
            <p:cNvPr id="42" name="Teardrop 41">
              <a:extLst>
                <a:ext uri="{FF2B5EF4-FFF2-40B4-BE49-F238E27FC236}">
                  <a16:creationId xmlns:a16="http://schemas.microsoft.com/office/drawing/2014/main" id="{FCABC789-1E30-43B6-98A3-1FBC12C3B8ED}"/>
                </a:ext>
              </a:extLst>
            </p:cNvPr>
            <p:cNvSpPr/>
            <p:nvPr/>
          </p:nvSpPr>
          <p:spPr>
            <a:xfrm rot="2700000">
              <a:off x="186209" y="1656550"/>
              <a:ext cx="2002871" cy="2002871"/>
            </a:xfrm>
            <a:prstGeom prst="teardrop">
              <a:avLst>
                <a:gd name="adj" fmla="val 10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4618945"/>
                <a:satOff val="18621"/>
                <a:lumOff val="-719"/>
                <a:alphaOff val="0"/>
              </a:schemeClr>
            </a:fillRef>
            <a:effectRef idx="0">
              <a:schemeClr val="accent5">
                <a:hueOff val="-4618945"/>
                <a:satOff val="18621"/>
                <a:lumOff val="-71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A2E48BA6-D46F-484A-BD89-99D1C30421FA}"/>
                </a:ext>
              </a:extLst>
            </p:cNvPr>
            <p:cNvSpPr/>
            <p:nvPr/>
          </p:nvSpPr>
          <p:spPr>
            <a:xfrm>
              <a:off x="261804" y="1723467"/>
              <a:ext cx="1869716" cy="1869388"/>
            </a:xfrm>
            <a:prstGeom prst="ellipse">
              <a:avLst/>
            </a:prstGeom>
          </p:spPr>
          <p:style>
            <a:lnRef idx="2">
              <a:schemeClr val="accent5">
                <a:hueOff val="-4618945"/>
                <a:satOff val="18621"/>
                <a:lumOff val="-719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45" name="Oval 5">
            <a:extLst>
              <a:ext uri="{FF2B5EF4-FFF2-40B4-BE49-F238E27FC236}">
                <a16:creationId xmlns:a16="http://schemas.microsoft.com/office/drawing/2014/main" id="{BFC758A5-CA3D-46AA-B1BB-3C685E9D73B1}"/>
              </a:ext>
            </a:extLst>
          </p:cNvPr>
          <p:cNvSpPr txBox="1"/>
          <p:nvPr/>
        </p:nvSpPr>
        <p:spPr>
          <a:xfrm>
            <a:off x="381000" y="1990573"/>
            <a:ext cx="1600199" cy="133517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400" tIns="25400" rIns="25400" bIns="25400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600" kern="1200" dirty="0" smtClean="0"/>
              <a:t>Underwrite</a:t>
            </a:r>
            <a:r>
              <a:rPr lang="en-US" sz="1600" kern="1200" dirty="0"/>
              <a:t>, Approve, Close and Fund Transaction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www.gsfahome.org     |     (855) 740-8422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1E365F-5E4D-4AD4-B5D1-F8B4E64F7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16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70312AB4-0EB3-4B61-98DE-22FD06E9BADC}"/>
              </a:ext>
            </a:extLst>
          </p:cNvPr>
          <p:cNvSpPr txBox="1">
            <a:spLocks/>
          </p:cNvSpPr>
          <p:nvPr/>
        </p:nvSpPr>
        <p:spPr>
          <a:xfrm>
            <a:off x="7772400" y="100424"/>
            <a:ext cx="1301963" cy="280576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anchor="ctr"/>
          <a:lstStyle>
            <a:lvl1pPr marL="320040" indent="-320040" algn="l" rtl="0" eaLnBrk="1" latinLnBrk="0" hangingPunct="1">
              <a:spcBef>
                <a:spcPts val="900"/>
              </a:spcBef>
              <a:spcAft>
                <a:spcPts val="30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"/>
              <a:defRPr kumimoji="0" sz="28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900"/>
              </a:spcAft>
              <a:buClr>
                <a:schemeClr val="accent1"/>
              </a:buClr>
              <a:buSzPct val="50000"/>
              <a:buFont typeface="Wingdings 2" panose="05020102010507070707" pitchFamily="18" charset="2"/>
              <a:buChar char=""/>
              <a:defRPr kumimoji="0" sz="2400" i="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rgbClr val="509755"/>
              </a:buClr>
              <a:buSzPct val="100000"/>
              <a:buFont typeface="Wingdings" panose="05000000000000000000" pitchFamily="2" charset="2"/>
              <a:buChar char="§"/>
              <a:defRPr kumimoji="0"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kumimoji="0"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rgbClr val="459CAF"/>
              </a:buClr>
              <a:buSzPct val="100000"/>
              <a:buFont typeface="Wingdings" panose="05000000000000000000" pitchFamily="2" charset="2"/>
              <a:buChar char="§"/>
              <a:defRPr kumimoji="0"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chemeClr val="accent5"/>
              </a:buClr>
              <a:buNone/>
            </a:pPr>
            <a:r>
              <a:rPr lang="en-US" sz="1050" i="1" dirty="0">
                <a:solidFill>
                  <a:schemeClr val="accent5"/>
                </a:solidFill>
              </a:rPr>
              <a:t>GSFA </a:t>
            </a:r>
            <a:r>
              <a:rPr lang="en-US" sz="1050" i="1" dirty="0" smtClean="0">
                <a:solidFill>
                  <a:schemeClr val="accent5"/>
                </a:solidFill>
              </a:rPr>
              <a:t>HOT</a:t>
            </a:r>
            <a:endParaRPr lang="en-US" sz="1050" i="1" baseline="300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836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48D57F60-8BB3-4C7B-9DA1-0E11E06FE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 of Program Advantages</a:t>
            </a:r>
            <a:endParaRPr lang="en-US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20E69056-677F-4CD8-AD08-4234D5E7056C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8305800" cy="3886200"/>
          </a:xfrm>
        </p:spPr>
        <p:txBody>
          <a:bodyPr>
            <a:normAutofit/>
          </a:bodyPr>
          <a:lstStyle/>
          <a:p>
            <a:r>
              <a:rPr lang="en-US" dirty="0"/>
              <a:t>Financial Assistance:</a:t>
            </a:r>
          </a:p>
          <a:p>
            <a:pPr lvl="1"/>
            <a:r>
              <a:rPr lang="en-US" dirty="0"/>
              <a:t>DPA up to 7.0%</a:t>
            </a:r>
          </a:p>
          <a:p>
            <a:r>
              <a:rPr lang="en-US" dirty="0"/>
              <a:t>Flexibility:</a:t>
            </a:r>
          </a:p>
          <a:p>
            <a:pPr lvl="1"/>
            <a:r>
              <a:rPr lang="en-US" dirty="0"/>
              <a:t>Don’t have to be a first-time homebuyer</a:t>
            </a:r>
          </a:p>
          <a:p>
            <a:pPr lvl="1"/>
            <a:r>
              <a:rPr lang="en-US" dirty="0" smtClean="0"/>
              <a:t>FICO </a:t>
            </a:r>
            <a:r>
              <a:rPr lang="en-US" dirty="0"/>
              <a:t>scores as low as </a:t>
            </a:r>
            <a:r>
              <a:rPr lang="en-US" dirty="0" smtClean="0"/>
              <a:t>640</a:t>
            </a:r>
            <a:endParaRPr lang="en-US" dirty="0"/>
          </a:p>
          <a:p>
            <a:pPr lvl="1"/>
            <a:r>
              <a:rPr lang="en-US" dirty="0" smtClean="0"/>
              <a:t>Variety </a:t>
            </a:r>
            <a:r>
              <a:rPr lang="en-US" dirty="0"/>
              <a:t>of </a:t>
            </a:r>
            <a:r>
              <a:rPr lang="en-US" dirty="0" smtClean="0"/>
              <a:t>assistance </a:t>
            </a:r>
            <a:r>
              <a:rPr lang="en-US" dirty="0"/>
              <a:t>options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www.gsfahome.org     |     (855) 740-8422</a:t>
            </a: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16F1B30-C7FA-4B68-990C-1D5E42D09252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8305800" cy="640080"/>
          </a:xfrm>
        </p:spPr>
        <p:txBody>
          <a:bodyPr/>
          <a:lstStyle/>
          <a:p>
            <a:r>
              <a:rPr lang="en-US"/>
              <a:t>HOMEBUYERS</a:t>
            </a:r>
            <a:endParaRPr lang="en-US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1B3147C2-4274-443A-87EE-60A8365A71A0}"/>
              </a:ext>
            </a:extLst>
          </p:cNvPr>
          <p:cNvSpPr txBox="1">
            <a:spLocks/>
          </p:cNvSpPr>
          <p:nvPr/>
        </p:nvSpPr>
        <p:spPr>
          <a:xfrm>
            <a:off x="7772400" y="100424"/>
            <a:ext cx="1301963" cy="2286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anchor="ctr"/>
          <a:lstStyle>
            <a:lvl1pPr marL="320040" indent="-320040" algn="l" rtl="0" eaLnBrk="1" latinLnBrk="0" hangingPunct="1">
              <a:spcBef>
                <a:spcPts val="900"/>
              </a:spcBef>
              <a:spcAft>
                <a:spcPts val="30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"/>
              <a:defRPr kumimoji="0" sz="28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900"/>
              </a:spcAft>
              <a:buClr>
                <a:schemeClr val="accent1"/>
              </a:buClr>
              <a:buSzPct val="50000"/>
              <a:buFont typeface="Wingdings 2" panose="05020102010507070707" pitchFamily="18" charset="2"/>
              <a:buChar char=""/>
              <a:defRPr kumimoji="0" sz="2400" i="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rgbClr val="509755"/>
              </a:buClr>
              <a:buSzPct val="100000"/>
              <a:buFont typeface="Wingdings" panose="05000000000000000000" pitchFamily="2" charset="2"/>
              <a:buChar char="§"/>
              <a:defRPr kumimoji="0"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kumimoji="0"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rgbClr val="459CAF"/>
              </a:buClr>
              <a:buSzPct val="100000"/>
              <a:buFont typeface="Wingdings" panose="05000000000000000000" pitchFamily="2" charset="2"/>
              <a:buChar char="§"/>
              <a:defRPr kumimoji="0"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chemeClr val="accent5"/>
              </a:buClr>
              <a:buNone/>
            </a:pPr>
            <a:r>
              <a:rPr lang="en-US" sz="1050" i="1" dirty="0">
                <a:solidFill>
                  <a:schemeClr val="accent5"/>
                </a:solidFill>
              </a:rPr>
              <a:t>GSFA </a:t>
            </a:r>
            <a:r>
              <a:rPr lang="en-US" sz="1050" i="1" dirty="0" smtClean="0">
                <a:solidFill>
                  <a:schemeClr val="accent5"/>
                </a:solidFill>
              </a:rPr>
              <a:t>HOT</a:t>
            </a:r>
            <a:endParaRPr lang="en-US" sz="1050" i="1" baseline="30000" dirty="0">
              <a:solidFill>
                <a:schemeClr val="accent5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82C986-A1AA-4C59-A567-A7E73869A86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fld id="{1AD93096-5B34-4342-9326-69289CEAE4C2}" type="slidenum">
              <a:rPr lang="en-US" smtClean="0"/>
              <a:pPr algn="ctr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4835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6E925EC-C9CE-4C2A-909D-14E00E1A3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Remember these Common MYTHS regarding DPA?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DECF3B-ED34-4BA0-8C4D-3349FA8DB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www.gsfahome.org     |     (855) 740-8422</a:t>
            </a:r>
            <a:endParaRPr lang="en-US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7A9D2BF2-1645-4316-B9D4-9E871F7E28E5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25532166"/>
              </p:ext>
            </p:extLst>
          </p:nvPr>
        </p:nvGraphicFramePr>
        <p:xfrm>
          <a:off x="2667000" y="1752600"/>
          <a:ext cx="5638800" cy="4079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41932">
                  <a:extLst>
                    <a:ext uri="{9D8B030D-6E8A-4147-A177-3AD203B41FA5}">
                      <a16:colId xmlns:a16="http://schemas.microsoft.com/office/drawing/2014/main" val="3668822085"/>
                    </a:ext>
                  </a:extLst>
                </a:gridCol>
                <a:gridCol w="3396868">
                  <a:extLst>
                    <a:ext uri="{9D8B030D-6E8A-4147-A177-3AD203B41FA5}">
                      <a16:colId xmlns:a16="http://schemas.microsoft.com/office/drawing/2014/main" val="289486628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Do these apply to GSFA </a:t>
                      </a:r>
                      <a:r>
                        <a:rPr lang="en-US" sz="1400" dirty="0" smtClean="0"/>
                        <a:t>HOT?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 marL="70958" marR="70958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 marL="70958" marR="70958"/>
                </a:tc>
                <a:extLst>
                  <a:ext uri="{0D108BD9-81ED-4DB2-BD59-A6C34878D82A}">
                    <a16:rowId xmlns:a16="http://schemas.microsoft.com/office/drawing/2014/main" val="964216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No</a:t>
                      </a:r>
                    </a:p>
                  </a:txBody>
                  <a:tcPr marL="70958" marR="7095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Only in certain areas</a:t>
                      </a:r>
                    </a:p>
                  </a:txBody>
                  <a:tcPr marL="70958" marR="70958"/>
                </a:tc>
                <a:extLst>
                  <a:ext uri="{0D108BD9-81ED-4DB2-BD59-A6C34878D82A}">
                    <a16:rowId xmlns:a16="http://schemas.microsoft.com/office/drawing/2014/main" val="3632527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No</a:t>
                      </a:r>
                    </a:p>
                  </a:txBody>
                  <a:tcPr marL="70958" marR="7095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Only for first-time homebuyers</a:t>
                      </a:r>
                    </a:p>
                  </a:txBody>
                  <a:tcPr marL="70958" marR="70958"/>
                </a:tc>
                <a:extLst>
                  <a:ext uri="{0D108BD9-81ED-4DB2-BD59-A6C34878D82A}">
                    <a16:rowId xmlns:a16="http://schemas.microsoft.com/office/drawing/2014/main" val="3321958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No</a:t>
                      </a:r>
                    </a:p>
                  </a:txBody>
                  <a:tcPr marL="70958" marR="7095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Only for low income borrowers </a:t>
                      </a:r>
                    </a:p>
                  </a:txBody>
                  <a:tcPr marL="70958" marR="70958"/>
                </a:tc>
                <a:extLst>
                  <a:ext uri="{0D108BD9-81ED-4DB2-BD59-A6C34878D82A}">
                    <a16:rowId xmlns:a16="http://schemas.microsoft.com/office/drawing/2014/main" val="1719197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No</a:t>
                      </a:r>
                    </a:p>
                  </a:txBody>
                  <a:tcPr marL="70958" marR="7095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Only for those with zero savings</a:t>
                      </a:r>
                    </a:p>
                  </a:txBody>
                  <a:tcPr marL="70958" marR="70958"/>
                </a:tc>
                <a:extLst>
                  <a:ext uri="{0D108BD9-81ED-4DB2-BD59-A6C34878D82A}">
                    <a16:rowId xmlns:a16="http://schemas.microsoft.com/office/drawing/2014/main" val="3199483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No</a:t>
                      </a:r>
                    </a:p>
                  </a:txBody>
                  <a:tcPr marL="70958" marR="7095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Only for exceptional credit</a:t>
                      </a:r>
                    </a:p>
                  </a:txBody>
                  <a:tcPr marL="70958" marR="70958"/>
                </a:tc>
                <a:extLst>
                  <a:ext uri="{0D108BD9-81ED-4DB2-BD59-A6C34878D82A}">
                    <a16:rowId xmlns:a16="http://schemas.microsoft.com/office/drawing/2014/main" val="1895922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No</a:t>
                      </a:r>
                    </a:p>
                  </a:txBody>
                  <a:tcPr marL="70958" marR="7095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Accrues interest</a:t>
                      </a:r>
                    </a:p>
                  </a:txBody>
                  <a:tcPr marL="70958" marR="70958"/>
                </a:tc>
                <a:extLst>
                  <a:ext uri="{0D108BD9-81ED-4DB2-BD59-A6C34878D82A}">
                    <a16:rowId xmlns:a16="http://schemas.microsoft.com/office/drawing/2014/main" val="4003170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No</a:t>
                      </a:r>
                    </a:p>
                  </a:txBody>
                  <a:tcPr marL="70958" marR="7095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Only works with FHA </a:t>
                      </a:r>
                    </a:p>
                  </a:txBody>
                  <a:tcPr marL="70958" marR="70958"/>
                </a:tc>
                <a:extLst>
                  <a:ext uri="{0D108BD9-81ED-4DB2-BD59-A6C34878D82A}">
                    <a16:rowId xmlns:a16="http://schemas.microsoft.com/office/drawing/2014/main" val="33121546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No</a:t>
                      </a:r>
                    </a:p>
                  </a:txBody>
                  <a:tcPr marL="70958" marR="7095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Harder to qualify </a:t>
                      </a:r>
                    </a:p>
                  </a:txBody>
                  <a:tcPr marL="70958" marR="70958"/>
                </a:tc>
                <a:extLst>
                  <a:ext uri="{0D108BD9-81ED-4DB2-BD59-A6C34878D82A}">
                    <a16:rowId xmlns:a16="http://schemas.microsoft.com/office/drawing/2014/main" val="3040806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No</a:t>
                      </a:r>
                    </a:p>
                  </a:txBody>
                  <a:tcPr marL="70958" marR="7095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Takes longer to close</a:t>
                      </a:r>
                    </a:p>
                  </a:txBody>
                  <a:tcPr marL="70958" marR="70958"/>
                </a:tc>
                <a:extLst>
                  <a:ext uri="{0D108BD9-81ED-4DB2-BD59-A6C34878D82A}">
                    <a16:rowId xmlns:a16="http://schemas.microsoft.com/office/drawing/2014/main" val="2930483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No</a:t>
                      </a:r>
                    </a:p>
                  </a:txBody>
                  <a:tcPr marL="70958" marR="7095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Limited funding</a:t>
                      </a:r>
                    </a:p>
                  </a:txBody>
                  <a:tcPr marL="70958" marR="70958"/>
                </a:tc>
                <a:extLst>
                  <a:ext uri="{0D108BD9-81ED-4DB2-BD59-A6C34878D82A}">
                    <a16:rowId xmlns:a16="http://schemas.microsoft.com/office/drawing/2014/main" val="3375811176"/>
                  </a:ext>
                </a:extLst>
              </a:tr>
            </a:tbl>
          </a:graphicData>
        </a:graphic>
      </p:graphicFrame>
      <p:pic>
        <p:nvPicPr>
          <p:cNvPr id="11" name="Picture Placeholder 15">
            <a:extLst>
              <a:ext uri="{FF2B5EF4-FFF2-40B4-BE49-F238E27FC236}">
                <a16:creationId xmlns:a16="http://schemas.microsoft.com/office/drawing/2014/main" id="{A917478D-D11B-4B54-B9A5-6B6E8D4DA05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43" r="7143"/>
          <a:stretch>
            <a:fillRect/>
          </a:stretch>
        </p:blipFill>
        <p:spPr>
          <a:xfrm>
            <a:off x="266700" y="1752600"/>
            <a:ext cx="2057400" cy="1600200"/>
          </a:xfrm>
        </p:spPr>
      </p:pic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98C677B8-9377-424A-9BF6-9B3254890F63}"/>
              </a:ext>
            </a:extLst>
          </p:cNvPr>
          <p:cNvSpPr txBox="1">
            <a:spLocks/>
          </p:cNvSpPr>
          <p:nvPr/>
        </p:nvSpPr>
        <p:spPr>
          <a:xfrm>
            <a:off x="7772400" y="100424"/>
            <a:ext cx="1301963" cy="2286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anchor="ctr"/>
          <a:lstStyle>
            <a:lvl1pPr marL="320040" indent="-320040" algn="l" rtl="0" eaLnBrk="1" latinLnBrk="0" hangingPunct="1">
              <a:spcBef>
                <a:spcPts val="900"/>
              </a:spcBef>
              <a:spcAft>
                <a:spcPts val="30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"/>
              <a:defRPr kumimoji="0" sz="28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900"/>
              </a:spcAft>
              <a:buClr>
                <a:schemeClr val="accent1"/>
              </a:buClr>
              <a:buSzPct val="50000"/>
              <a:buFont typeface="Wingdings 2" panose="05020102010507070707" pitchFamily="18" charset="2"/>
              <a:buChar char=""/>
              <a:defRPr kumimoji="0" sz="2400" i="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rgbClr val="509755"/>
              </a:buClr>
              <a:buSzPct val="100000"/>
              <a:buFont typeface="Wingdings" panose="05000000000000000000" pitchFamily="2" charset="2"/>
              <a:buChar char="§"/>
              <a:defRPr kumimoji="0"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kumimoji="0"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rgbClr val="459CAF"/>
              </a:buClr>
              <a:buSzPct val="100000"/>
              <a:buFont typeface="Wingdings" panose="05000000000000000000" pitchFamily="2" charset="2"/>
              <a:buChar char="§"/>
              <a:defRPr kumimoji="0"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chemeClr val="accent5"/>
              </a:buClr>
              <a:buNone/>
            </a:pPr>
            <a:r>
              <a:rPr lang="en-US" sz="1050" i="1" dirty="0">
                <a:solidFill>
                  <a:schemeClr val="accent5"/>
                </a:solidFill>
              </a:rPr>
              <a:t>GSFA </a:t>
            </a:r>
            <a:r>
              <a:rPr lang="en-US" sz="1050" i="1" dirty="0" smtClean="0">
                <a:solidFill>
                  <a:schemeClr val="accent5"/>
                </a:solidFill>
              </a:rPr>
              <a:t>HOT</a:t>
            </a:r>
            <a:endParaRPr lang="en-US" sz="1050" i="1" baseline="30000" dirty="0">
              <a:solidFill>
                <a:schemeClr val="accent5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EA4CA43-C98E-428E-844A-4CB4C0F55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18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2370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7D19CDB0-870F-4547-9C38-C237BF71F10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GSFA Administration Office</a:t>
            </a:r>
          </a:p>
          <a:p>
            <a:r>
              <a:rPr lang="en-US" dirty="0"/>
              <a:t>1215 K Street</a:t>
            </a:r>
            <a:r>
              <a:rPr lang="en-US"/>
              <a:t>, Suite </a:t>
            </a:r>
            <a:r>
              <a:rPr lang="en-US" dirty="0"/>
              <a:t>1650</a:t>
            </a:r>
          </a:p>
          <a:p>
            <a:r>
              <a:rPr lang="en-US" dirty="0"/>
              <a:t>Sacramento, CA 95814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FCA70E-4C88-4E2F-B6B1-D1E556129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06/03/2019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5162977-EA3F-4E8E-B4CC-98F9AAA8D7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This concludes today’s training event.</a:t>
            </a:r>
          </a:p>
          <a:p>
            <a:r>
              <a:rPr lang="en-US" dirty="0"/>
              <a:t>Thank you all for attending.</a:t>
            </a:r>
            <a:br>
              <a:rPr lang="en-US" dirty="0"/>
            </a:br>
            <a:endParaRPr lang="en-US" dirty="0"/>
          </a:p>
          <a:p>
            <a:r>
              <a:rPr lang="en-US" dirty="0"/>
              <a:t>TOGETHER WE CAN MAKE A DIFFERENCE</a:t>
            </a:r>
          </a:p>
          <a:p>
            <a:endParaRPr lang="en-US" dirty="0"/>
          </a:p>
        </p:txBody>
      </p:sp>
      <p:pic>
        <p:nvPicPr>
          <p:cNvPr id="30" name="Picture Placeholder 29">
            <a:extLst>
              <a:ext uri="{FF2B5EF4-FFF2-40B4-BE49-F238E27FC236}">
                <a16:creationId xmlns:a16="http://schemas.microsoft.com/office/drawing/2014/main" id="{A62A8BDC-A2B0-4E3F-9324-278FEF2ED76A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30398" y="5562600"/>
            <a:ext cx="2560602" cy="875030"/>
          </a:xfrm>
          <a:prstGeom prst="rect">
            <a:avLst/>
          </a:prstGeom>
        </p:spPr>
      </p:pic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281104F8-05AC-49EC-B94D-C13BBD8274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Copyright</a:t>
            </a:r>
            <a:r>
              <a:rPr lang="en-US" baseline="30000" dirty="0"/>
              <a:t>©</a:t>
            </a:r>
            <a:r>
              <a:rPr lang="en-US" dirty="0"/>
              <a:t> 2019 Golden State Finance Authority (GSFA). All rights reserved.</a:t>
            </a:r>
          </a:p>
          <a:p>
            <a:r>
              <a:rPr lang="en-US" dirty="0"/>
              <a:t>Presentation contains program highlights only. All guidelines are subject to change without notice.</a:t>
            </a:r>
            <a:br>
              <a:rPr lang="en-US" dirty="0"/>
            </a:br>
            <a:r>
              <a:rPr lang="en-US" dirty="0"/>
              <a:t>Visit </a:t>
            </a:r>
            <a:r>
              <a:rPr lang="en-US" dirty="0">
                <a:hlinkClick r:id="rId3"/>
              </a:rPr>
              <a:t>www.gsfahome.org</a:t>
            </a:r>
            <a:r>
              <a:rPr lang="en-US" dirty="0"/>
              <a:t> for complete program guidelines.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GSFA </a:t>
            </a:r>
            <a:r>
              <a:rPr lang="en-US" dirty="0" smtClean="0"/>
              <a:t>HOT </a:t>
            </a:r>
            <a:r>
              <a:rPr lang="en-US" dirty="0"/>
              <a:t>is sponsored by GSFA, a duly constituted public entity and agency, and managed by National Homebuyers Fund, Inc., a non-profit public benefit corporation and Instrumentality of Government under Internal Revenue Service code section 115.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www.gsfahome.org     |     (855) 740-8422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B47323C-FF7D-42D1-B16F-8066B153B0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1AD93096-5B34-4342-9326-69289CEAE4C2}" type="slidenum">
              <a:rPr lang="en-US" smtClean="0"/>
              <a:pPr algn="ctr"/>
              <a:t>19</a:t>
            </a:fld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04733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453C120-724E-4CA0-8829-7715D9FD3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GSFA as a Public Entity &amp; Agency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37948F7-7717-4E48-89C5-47C4E614F88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Supporting Affordable Homeownership for 26+ Years</a:t>
            </a:r>
          </a:p>
          <a:p>
            <a:r>
              <a:rPr lang="en-US" dirty="0"/>
              <a:t>Mission to Provide a Source of Financing for California Homebuyers</a:t>
            </a:r>
          </a:p>
          <a:p>
            <a:pPr lvl="1"/>
            <a:r>
              <a:rPr lang="en-US" dirty="0"/>
              <a:t>Standard mortgage products</a:t>
            </a:r>
          </a:p>
          <a:p>
            <a:pPr lvl="1"/>
            <a:r>
              <a:rPr lang="en-US" dirty="0"/>
              <a:t>Provide down payment assistance (DPA) or other enhancements</a:t>
            </a:r>
          </a:p>
          <a:p>
            <a:r>
              <a:rPr lang="en-US" dirty="0"/>
              <a:t>Approve and utilize vast network of Lenders to originate programs</a:t>
            </a:r>
          </a:p>
          <a:p>
            <a:pPr lvl="1"/>
            <a:r>
              <a:rPr lang="en-US" dirty="0"/>
              <a:t>Standard Underwriting</a:t>
            </a:r>
          </a:p>
          <a:p>
            <a:pPr lvl="1"/>
            <a:r>
              <a:rPr lang="en-US" dirty="0"/>
              <a:t>Ensure responsible lending + Borrower ability to pay</a:t>
            </a:r>
          </a:p>
          <a:p>
            <a:pPr lvl="1"/>
            <a:r>
              <a:rPr lang="en-US" dirty="0"/>
              <a:t>Any overlays are more restrictive, not less</a:t>
            </a:r>
          </a:p>
        </p:txBody>
      </p:sp>
      <p:graphicFrame>
        <p:nvGraphicFramePr>
          <p:cNvPr id="20" name="Content Placeholder 19">
            <a:extLst>
              <a:ext uri="{FF2B5EF4-FFF2-40B4-BE49-F238E27FC236}">
                <a16:creationId xmlns:a16="http://schemas.microsoft.com/office/drawing/2014/main" id="{3D0585FC-6ADA-4DA6-92E9-3956C495B30C}"/>
              </a:ext>
            </a:extLst>
          </p:cNvPr>
          <p:cNvGraphicFramePr>
            <a:graphicFrameLocks noGrp="1"/>
          </p:cNvGraphicFramePr>
          <p:nvPr>
            <p:ph sz="quarter" idx="2"/>
            <p:extLst/>
          </p:nvPr>
        </p:nvGraphicFramePr>
        <p:xfrm>
          <a:off x="4845050" y="1752600"/>
          <a:ext cx="3886200" cy="289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C0D66-0ABC-4A5C-A518-FFB78FC81E2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9FEB79-D1D2-4694-A8A7-CE9AC9538DD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www.gsfahome.org     |     (855) 740-8422</a:t>
            </a:r>
            <a:endParaRPr lang="en-US" dirty="0"/>
          </a:p>
        </p:txBody>
      </p:sp>
      <p:graphicFrame>
        <p:nvGraphicFramePr>
          <p:cNvPr id="26" name="Diagram 25">
            <a:extLst>
              <a:ext uri="{FF2B5EF4-FFF2-40B4-BE49-F238E27FC236}">
                <a16:creationId xmlns:a16="http://schemas.microsoft.com/office/drawing/2014/main" id="{AAEDAC9F-8B0C-49AD-99FD-377D03B1B62E}"/>
              </a:ext>
            </a:extLst>
          </p:cNvPr>
          <p:cNvGraphicFramePr/>
          <p:nvPr>
            <p:extLst/>
          </p:nvPr>
        </p:nvGraphicFramePr>
        <p:xfrm>
          <a:off x="5151067" y="5105400"/>
          <a:ext cx="3610716" cy="12348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551514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89029D0E-DD71-46C4-84A4-78704E463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Down Payment Assistance MYTHS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3E54BD-B05E-49A8-966D-53D521A8D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www.gsfahome.org     |     (855) 740-8422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ECF39AF-08F3-45C0-B701-FA89B8C95F7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Only in certain areas</a:t>
            </a:r>
          </a:p>
          <a:p>
            <a:r>
              <a:rPr lang="en-US" dirty="0"/>
              <a:t>Only for first-time homebuyers</a:t>
            </a:r>
          </a:p>
          <a:p>
            <a:r>
              <a:rPr lang="en-US" dirty="0"/>
              <a:t>Only for </a:t>
            </a:r>
            <a:r>
              <a:rPr lang="en-US" dirty="0" smtClean="0"/>
              <a:t>low-income </a:t>
            </a:r>
            <a:r>
              <a:rPr lang="en-US" dirty="0"/>
              <a:t>borrowers</a:t>
            </a:r>
          </a:p>
          <a:p>
            <a:r>
              <a:rPr lang="en-US" dirty="0"/>
              <a:t>Only for those with zero savings</a:t>
            </a:r>
          </a:p>
          <a:p>
            <a:r>
              <a:rPr lang="en-US" dirty="0"/>
              <a:t>Only for exceptional credit</a:t>
            </a:r>
          </a:p>
          <a:p>
            <a:r>
              <a:rPr lang="en-US" dirty="0"/>
              <a:t>Accrues interest</a:t>
            </a:r>
          </a:p>
          <a:p>
            <a:r>
              <a:rPr lang="en-US" dirty="0"/>
              <a:t>Only works with FHA </a:t>
            </a:r>
          </a:p>
          <a:p>
            <a:r>
              <a:rPr lang="en-US" dirty="0"/>
              <a:t>Harder to qualify </a:t>
            </a:r>
          </a:p>
          <a:p>
            <a:r>
              <a:rPr lang="en-US" dirty="0"/>
              <a:t>Takes longer to close</a:t>
            </a:r>
          </a:p>
          <a:p>
            <a:r>
              <a:rPr lang="en-US" dirty="0"/>
              <a:t>Limited funding</a:t>
            </a:r>
          </a:p>
        </p:txBody>
      </p:sp>
      <p:pic>
        <p:nvPicPr>
          <p:cNvPr id="16" name="Picture Placeholder 15">
            <a:extLst>
              <a:ext uri="{FF2B5EF4-FFF2-40B4-BE49-F238E27FC236}">
                <a16:creationId xmlns:a16="http://schemas.microsoft.com/office/drawing/2014/main" id="{5284DC8E-EF87-4EE1-8D59-3A61C68A573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43" r="7143"/>
          <a:stretch>
            <a:fillRect/>
          </a:stretch>
        </p:blipFill>
        <p:spPr/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FE17C674-4319-4D27-839D-4B65E62E0143}"/>
              </a:ext>
            </a:extLst>
          </p:cNvPr>
          <p:cNvSpPr/>
          <p:nvPr/>
        </p:nvSpPr>
        <p:spPr>
          <a:xfrm>
            <a:off x="3733800" y="6379784"/>
            <a:ext cx="43022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 dirty="0">
                <a:solidFill>
                  <a:schemeClr val="tx2"/>
                </a:solidFill>
              </a:rPr>
              <a:t>* According to findings from the second annual America at Home survey commissioned by NeighborWorks America."</a:t>
            </a:r>
            <a:endParaRPr lang="en-US" sz="1000" dirty="0">
              <a:solidFill>
                <a:schemeClr val="tx2"/>
              </a:solidFill>
            </a:endParaRPr>
          </a:p>
        </p:txBody>
      </p:sp>
      <p:pic>
        <p:nvPicPr>
          <p:cNvPr id="10" name="Picture 2" descr="http://www.gsfahome.org/images/homepg-teaser1.png">
            <a:extLst>
              <a:ext uri="{FF2B5EF4-FFF2-40B4-BE49-F238E27FC236}">
                <a16:creationId xmlns:a16="http://schemas.microsoft.com/office/drawing/2014/main" id="{7C12F340-1CC7-4473-9625-452BD7C693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300" y="3942080"/>
            <a:ext cx="2171700" cy="217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D1B1BC3-E2E6-4759-91BB-C763B628E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3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922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5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25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75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250"/>
                            </p:stCondLst>
                            <p:childTnLst>
                              <p:par>
                                <p:cTn id="4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GSFA </a:t>
            </a:r>
            <a:r>
              <a:rPr lang="en-US" dirty="0" smtClean="0"/>
              <a:t>HOT</a:t>
            </a:r>
            <a:r>
              <a:rPr lang="en-US" baseline="30000" dirty="0"/>
              <a:t> </a:t>
            </a:r>
            <a:r>
              <a:rPr lang="en-US" baseline="30000" dirty="0" smtClean="0"/>
              <a:t>-</a:t>
            </a:r>
            <a:r>
              <a:rPr lang="en-US" dirty="0" smtClean="0"/>
              <a:t> What </a:t>
            </a:r>
            <a:r>
              <a:rPr lang="en-US" dirty="0"/>
              <a:t>is it?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446FEF-83A9-4113-83A2-875129450D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1AD93096-5B34-4342-9326-69289CEAE4C2}" type="slidenum">
              <a:rPr lang="en-US" smtClean="0"/>
              <a:pPr algn="ctr"/>
              <a:t>4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www.gsfahome.org     |     (855) 740-8422</a:t>
            </a:r>
            <a:endParaRPr lang="en-US" dirty="0"/>
          </a:p>
        </p:txBody>
      </p:sp>
      <p:graphicFrame>
        <p:nvGraphicFramePr>
          <p:cNvPr id="12" name="SmartArt Placeholder 11">
            <a:extLst>
              <a:ext uri="{FF2B5EF4-FFF2-40B4-BE49-F238E27FC236}">
                <a16:creationId xmlns:a16="http://schemas.microsoft.com/office/drawing/2014/main" id="{50D3804C-CF3B-4EE2-9810-BB1D17B4BAC1}"/>
              </a:ext>
            </a:extLst>
          </p:cNvPr>
          <p:cNvGraphicFramePr>
            <a:graphicFrameLocks noGrp="1"/>
          </p:cNvGraphicFramePr>
          <p:nvPr>
            <p:ph type="dgm" sz="quarter" idx="13"/>
            <p:extLst>
              <p:ext uri="{D42A27DB-BD31-4B8C-83A1-F6EECF244321}">
                <p14:modId xmlns:p14="http://schemas.microsoft.com/office/powerpoint/2010/main" val="2091623853"/>
              </p:ext>
            </p:extLst>
          </p:nvPr>
        </p:nvGraphicFramePr>
        <p:xfrm>
          <a:off x="228600" y="2438400"/>
          <a:ext cx="84582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B9E77EB-C3F4-415C-9983-B07C41E31D3D}"/>
              </a:ext>
            </a:extLst>
          </p:cNvPr>
          <p:cNvSpPr txBox="1">
            <a:spLocks/>
          </p:cNvSpPr>
          <p:nvPr/>
        </p:nvSpPr>
        <p:spPr>
          <a:xfrm>
            <a:off x="7772400" y="100424"/>
            <a:ext cx="1301963" cy="2286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anchor="ctr"/>
          <a:lstStyle>
            <a:lvl1pPr marL="320040" indent="-320040" algn="l" rtl="0" eaLnBrk="1" latinLnBrk="0" hangingPunct="1">
              <a:spcBef>
                <a:spcPts val="900"/>
              </a:spcBef>
              <a:spcAft>
                <a:spcPts val="30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"/>
              <a:defRPr kumimoji="0" sz="28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900"/>
              </a:spcAft>
              <a:buClr>
                <a:schemeClr val="accent1"/>
              </a:buClr>
              <a:buSzPct val="50000"/>
              <a:buFont typeface="Wingdings 2" panose="05020102010507070707" pitchFamily="18" charset="2"/>
              <a:buChar char=""/>
              <a:defRPr kumimoji="0" sz="2400" i="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rgbClr val="509755"/>
              </a:buClr>
              <a:buSzPct val="100000"/>
              <a:buFont typeface="Wingdings" panose="05000000000000000000" pitchFamily="2" charset="2"/>
              <a:buChar char="§"/>
              <a:defRPr kumimoji="0"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kumimoji="0"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rgbClr val="459CAF"/>
              </a:buClr>
              <a:buSzPct val="100000"/>
              <a:buFont typeface="Wingdings" panose="05000000000000000000" pitchFamily="2" charset="2"/>
              <a:buChar char="§"/>
              <a:defRPr kumimoji="0"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chemeClr val="accent5"/>
              </a:buClr>
              <a:buNone/>
            </a:pPr>
            <a:r>
              <a:rPr lang="en-US" sz="1050" i="1" dirty="0">
                <a:solidFill>
                  <a:schemeClr val="accent5"/>
                </a:solidFill>
              </a:rPr>
              <a:t>GSFA </a:t>
            </a:r>
            <a:r>
              <a:rPr lang="en-US" sz="1050" i="1" dirty="0" smtClean="0">
                <a:solidFill>
                  <a:schemeClr val="accent5"/>
                </a:solidFill>
              </a:rPr>
              <a:t>HOT</a:t>
            </a:r>
            <a:endParaRPr lang="en-US" sz="1050" i="1" baseline="30000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997F26A-67A2-4399-85EE-29E995D8D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Accessible and Flexible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F0B3B37-E1C2-4DB7-953B-96691500950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438400" y="1752600"/>
            <a:ext cx="6248400" cy="4191000"/>
          </a:xfrm>
        </p:spPr>
        <p:txBody>
          <a:bodyPr>
            <a:normAutofit/>
          </a:bodyPr>
          <a:lstStyle/>
          <a:p>
            <a:pPr>
              <a:buClr>
                <a:schemeClr val="accent2"/>
              </a:buClr>
            </a:pPr>
            <a:r>
              <a:rPr lang="en-US" dirty="0" smtClean="0"/>
              <a:t>Up to 7.0% in for Down Payment and/or Closing Costs</a:t>
            </a:r>
            <a:endParaRPr lang="en-US" dirty="0"/>
          </a:p>
          <a:p>
            <a:pPr>
              <a:buClr>
                <a:schemeClr val="accent2"/>
              </a:buClr>
            </a:pPr>
            <a:r>
              <a:rPr lang="en-US" dirty="0"/>
              <a:t>FICOs as Low as </a:t>
            </a:r>
            <a:r>
              <a:rPr lang="en-US" dirty="0" smtClean="0"/>
              <a:t>640</a:t>
            </a:r>
            <a:endParaRPr lang="en-US" dirty="0"/>
          </a:p>
          <a:p>
            <a:pPr>
              <a:buClr>
                <a:schemeClr val="accent2"/>
              </a:buClr>
            </a:pPr>
            <a:r>
              <a:rPr lang="en-US" dirty="0" smtClean="0"/>
              <a:t>NO </a:t>
            </a:r>
            <a:r>
              <a:rPr lang="en-US" dirty="0"/>
              <a:t>First-time Homebuyer Requirement</a:t>
            </a:r>
          </a:p>
          <a:p>
            <a:pPr>
              <a:buClr>
                <a:schemeClr val="accent2"/>
              </a:buClr>
            </a:pPr>
            <a:r>
              <a:rPr lang="en-US" dirty="0"/>
              <a:t>NO Federal Recapture (NOT a Bond Loan)</a:t>
            </a:r>
          </a:p>
          <a:p>
            <a:pPr>
              <a:buClr>
                <a:schemeClr val="accent2"/>
              </a:buClr>
            </a:pPr>
            <a:r>
              <a:rPr lang="en-US" dirty="0"/>
              <a:t>NO Pre-close Compliance Review</a:t>
            </a:r>
          </a:p>
          <a:p>
            <a:pPr>
              <a:buClr>
                <a:schemeClr val="accent2"/>
              </a:buClr>
            </a:pPr>
            <a:r>
              <a:rPr lang="en-US" dirty="0"/>
              <a:t>Program Available throughout California</a:t>
            </a:r>
          </a:p>
          <a:p>
            <a:pPr>
              <a:buClr>
                <a:schemeClr val="accent2"/>
              </a:buClr>
            </a:pPr>
            <a:r>
              <a:rPr lang="en-US" dirty="0"/>
              <a:t>Funding for Assistance Provided by GSFA</a:t>
            </a:r>
          </a:p>
          <a:p>
            <a:pPr lvl="1">
              <a:buClr>
                <a:schemeClr val="accent2"/>
              </a:buClr>
            </a:pPr>
            <a:r>
              <a:rPr lang="en-US" dirty="0"/>
              <a:t>On-going Funding Source</a:t>
            </a:r>
          </a:p>
          <a:p>
            <a:pPr>
              <a:buClr>
                <a:schemeClr val="accent2"/>
              </a:buClr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Clr>
                <a:schemeClr val="accent2"/>
              </a:buClr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13" name="Picture Placeholder 12">
            <a:extLst>
              <a:ext uri="{FF2B5EF4-FFF2-40B4-BE49-F238E27FC236}">
                <a16:creationId xmlns:a16="http://schemas.microsoft.com/office/drawing/2014/main" id="{1B1CF940-F9CE-402C-9F3E-56D0A5F3371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6" r="1786"/>
          <a:stretch>
            <a:fillRect/>
          </a:stretch>
        </p:blipFill>
        <p:spPr/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www.gsfahome.org     |     (855) 740-8422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9B9384D6-BE5A-4A85-9768-D9BC5AFEC221}"/>
              </a:ext>
            </a:extLst>
          </p:cNvPr>
          <p:cNvSpPr txBox="1">
            <a:spLocks/>
          </p:cNvSpPr>
          <p:nvPr/>
        </p:nvSpPr>
        <p:spPr>
          <a:xfrm>
            <a:off x="7772400" y="100424"/>
            <a:ext cx="1301963" cy="2286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anchor="ctr"/>
          <a:lstStyle>
            <a:lvl1pPr marL="320040" indent="-320040" algn="l" rtl="0" eaLnBrk="1" latinLnBrk="0" hangingPunct="1">
              <a:spcBef>
                <a:spcPts val="900"/>
              </a:spcBef>
              <a:spcAft>
                <a:spcPts val="30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"/>
              <a:defRPr kumimoji="0" sz="28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900"/>
              </a:spcAft>
              <a:buClr>
                <a:schemeClr val="accent1"/>
              </a:buClr>
              <a:buSzPct val="50000"/>
              <a:buFont typeface="Wingdings 2" panose="05020102010507070707" pitchFamily="18" charset="2"/>
              <a:buChar char=""/>
              <a:defRPr kumimoji="0" sz="2400" i="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rgbClr val="509755"/>
              </a:buClr>
              <a:buSzPct val="100000"/>
              <a:buFont typeface="Wingdings" panose="05000000000000000000" pitchFamily="2" charset="2"/>
              <a:buChar char="§"/>
              <a:defRPr kumimoji="0"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kumimoji="0"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rgbClr val="459CAF"/>
              </a:buClr>
              <a:buSzPct val="100000"/>
              <a:buFont typeface="Wingdings" panose="05000000000000000000" pitchFamily="2" charset="2"/>
              <a:buChar char="§"/>
              <a:defRPr kumimoji="0"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chemeClr val="accent5"/>
              </a:buClr>
              <a:buNone/>
            </a:pPr>
            <a:r>
              <a:rPr lang="en-US" sz="1050" i="1" dirty="0">
                <a:solidFill>
                  <a:schemeClr val="accent5"/>
                </a:solidFill>
              </a:rPr>
              <a:t>GSFA </a:t>
            </a:r>
            <a:r>
              <a:rPr lang="en-US" sz="1050" i="1" dirty="0" smtClean="0">
                <a:solidFill>
                  <a:schemeClr val="accent5"/>
                </a:solidFill>
              </a:rPr>
              <a:t>HOT</a:t>
            </a:r>
            <a:endParaRPr lang="en-US" sz="1050" i="1" baseline="30000" dirty="0">
              <a:solidFill>
                <a:schemeClr val="accent5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29D749-EF1C-40AA-B541-E2ADEF140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5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857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1DAEF-2DE4-42C9-B814-033E7E2B4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DPA – Structure and Terms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547BAB-BC5A-4365-A71F-B63DBEE405C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DPA Amount and Options</a:t>
            </a:r>
          </a:p>
          <a:p>
            <a:pPr marL="1028700" lvl="2" indent="-342900">
              <a:buClrTx/>
              <a:buFont typeface="+mj-lt"/>
              <a:buAutoNum type="arabicPeriod"/>
            </a:pPr>
            <a:r>
              <a:rPr lang="en-US" dirty="0"/>
              <a:t>3.5% Deferred Second Mortgage</a:t>
            </a:r>
          </a:p>
          <a:p>
            <a:pPr marL="1028700" lvl="2" indent="-342900">
              <a:buClrTx/>
              <a:buFont typeface="+mj-lt"/>
              <a:buAutoNum type="arabicPeriod"/>
            </a:pPr>
            <a:r>
              <a:rPr lang="en-US" dirty="0"/>
              <a:t>7 Additional Gift/Grant Options:</a:t>
            </a:r>
          </a:p>
          <a:p>
            <a:pPr lvl="3"/>
            <a:r>
              <a:rPr lang="en-US" dirty="0"/>
              <a:t>0.50%</a:t>
            </a:r>
          </a:p>
          <a:p>
            <a:pPr lvl="3"/>
            <a:r>
              <a:rPr lang="en-US" dirty="0"/>
              <a:t>1.00%</a:t>
            </a:r>
          </a:p>
          <a:p>
            <a:pPr lvl="3"/>
            <a:r>
              <a:rPr lang="en-US" dirty="0"/>
              <a:t>1.50%</a:t>
            </a:r>
          </a:p>
          <a:p>
            <a:pPr lvl="3"/>
            <a:r>
              <a:rPr lang="en-US" dirty="0"/>
              <a:t>2.00%</a:t>
            </a:r>
          </a:p>
          <a:p>
            <a:pPr lvl="3"/>
            <a:r>
              <a:rPr lang="en-US" dirty="0"/>
              <a:t>2.50%</a:t>
            </a:r>
          </a:p>
          <a:p>
            <a:pPr lvl="3"/>
            <a:r>
              <a:rPr lang="en-US" dirty="0"/>
              <a:t>3.00%</a:t>
            </a:r>
          </a:p>
          <a:p>
            <a:pPr lvl="3"/>
            <a:r>
              <a:rPr lang="en-US" dirty="0"/>
              <a:t>3.50%</a:t>
            </a:r>
          </a:p>
          <a:p>
            <a:pPr marL="1028700" lvl="2" indent="-342900">
              <a:buClrTx/>
              <a:buFont typeface="+mj-lt"/>
              <a:buAutoNum type="arabicPeriod"/>
            </a:pPr>
            <a:r>
              <a:rPr lang="en-US" dirty="0"/>
              <a:t>GSFA Affordable Subsidy (AIS):</a:t>
            </a:r>
          </a:p>
          <a:p>
            <a:pPr lvl="3"/>
            <a:r>
              <a:rPr lang="en-US" dirty="0"/>
              <a:t>$1,500 &lt; 80% AMI</a:t>
            </a:r>
          </a:p>
          <a:p>
            <a:pPr lvl="3"/>
            <a:r>
              <a:rPr lang="en-US" dirty="0"/>
              <a:t>$2,500 for &lt; 50% AMI</a:t>
            </a:r>
          </a:p>
          <a:p>
            <a:r>
              <a:rPr lang="en-US" dirty="0"/>
              <a:t>DPA Based on First Loan </a:t>
            </a:r>
            <a:r>
              <a:rPr lang="en-US" dirty="0" smtClean="0"/>
              <a:t>Amount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032C7E32-37DE-42A4-A257-D1B6DB021CD0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3.5% Deferred Second:</a:t>
            </a:r>
          </a:p>
          <a:p>
            <a:pPr lvl="1"/>
            <a:r>
              <a:rPr lang="en-US" dirty="0"/>
              <a:t>30 Year Term</a:t>
            </a:r>
          </a:p>
          <a:p>
            <a:pPr lvl="1"/>
            <a:r>
              <a:rPr lang="en-US" dirty="0"/>
              <a:t>Note Rate of 0% </a:t>
            </a:r>
          </a:p>
          <a:p>
            <a:pPr lvl="2"/>
            <a:r>
              <a:rPr lang="en-US" dirty="0"/>
              <a:t>No interest accrual</a:t>
            </a:r>
          </a:p>
          <a:p>
            <a:pPr lvl="2"/>
            <a:r>
              <a:rPr lang="en-US" dirty="0"/>
              <a:t>Non-amortizing; no monthly payments</a:t>
            </a:r>
          </a:p>
          <a:p>
            <a:pPr lvl="1"/>
            <a:r>
              <a:rPr lang="en-US" dirty="0"/>
              <a:t>Due and payable upon sale, refinance or </a:t>
            </a:r>
            <a:r>
              <a:rPr lang="en-US" dirty="0" smtClean="0"/>
              <a:t>maturity </a:t>
            </a:r>
            <a:r>
              <a:rPr lang="en-US" dirty="0"/>
              <a:t>of the First Mortgage</a:t>
            </a:r>
          </a:p>
          <a:p>
            <a:pPr lvl="1"/>
            <a:r>
              <a:rPr lang="en-US" dirty="0"/>
              <a:t>No subordination allowed</a:t>
            </a:r>
          </a:p>
          <a:p>
            <a:r>
              <a:rPr lang="en-US" dirty="0"/>
              <a:t>Use of DPA Funds</a:t>
            </a:r>
          </a:p>
          <a:p>
            <a:pPr lvl="1"/>
            <a:r>
              <a:rPr lang="en-US" dirty="0"/>
              <a:t>Down Payment and/or </a:t>
            </a:r>
            <a:br>
              <a:rPr lang="en-US" dirty="0"/>
            </a:br>
            <a:r>
              <a:rPr lang="en-US" dirty="0"/>
              <a:t>Closing </a:t>
            </a:r>
            <a:r>
              <a:rPr lang="en-US" dirty="0" smtClean="0"/>
              <a:t>Costs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dirty="0"/>
              <a:t>www.gsfahome.org     |     (855) 740-8422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A64AF22B-2685-4FBA-8A72-8E169779349B}"/>
              </a:ext>
            </a:extLst>
          </p:cNvPr>
          <p:cNvSpPr txBox="1">
            <a:spLocks/>
          </p:cNvSpPr>
          <p:nvPr/>
        </p:nvSpPr>
        <p:spPr>
          <a:xfrm>
            <a:off x="7772400" y="100424"/>
            <a:ext cx="1301963" cy="2286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anchor="ctr"/>
          <a:lstStyle>
            <a:lvl1pPr marL="320040" indent="-320040" algn="l" rtl="0" eaLnBrk="1" latinLnBrk="0" hangingPunct="1">
              <a:spcBef>
                <a:spcPts val="900"/>
              </a:spcBef>
              <a:spcAft>
                <a:spcPts val="30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"/>
              <a:defRPr kumimoji="0" sz="28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900"/>
              </a:spcAft>
              <a:buClr>
                <a:schemeClr val="accent1"/>
              </a:buClr>
              <a:buSzPct val="50000"/>
              <a:buFont typeface="Wingdings 2" panose="05020102010507070707" pitchFamily="18" charset="2"/>
              <a:buChar char=""/>
              <a:defRPr kumimoji="0" sz="2400" i="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rgbClr val="509755"/>
              </a:buClr>
              <a:buSzPct val="100000"/>
              <a:buFont typeface="Wingdings" panose="05000000000000000000" pitchFamily="2" charset="2"/>
              <a:buChar char="§"/>
              <a:defRPr kumimoji="0"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kumimoji="0"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rgbClr val="459CAF"/>
              </a:buClr>
              <a:buSzPct val="100000"/>
              <a:buFont typeface="Wingdings" panose="05000000000000000000" pitchFamily="2" charset="2"/>
              <a:buChar char="§"/>
              <a:defRPr kumimoji="0"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chemeClr val="accent5"/>
              </a:buClr>
              <a:buNone/>
            </a:pPr>
            <a:r>
              <a:rPr lang="en-US" sz="1050" i="1" dirty="0">
                <a:solidFill>
                  <a:schemeClr val="accent5"/>
                </a:solidFill>
              </a:rPr>
              <a:t>GSFA </a:t>
            </a:r>
            <a:r>
              <a:rPr lang="en-US" sz="1050" i="1" dirty="0" smtClean="0">
                <a:solidFill>
                  <a:schemeClr val="accent5"/>
                </a:solidFill>
              </a:rPr>
              <a:t>HOT</a:t>
            </a:r>
            <a:endParaRPr lang="en-US" sz="1050" i="1" baseline="30000" dirty="0">
              <a:solidFill>
                <a:schemeClr val="accent5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127586-C180-4ED6-ADBC-B263D9559D5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fld id="{1AD93096-5B34-4342-9326-69289CEAE4C2}" type="slidenum">
              <a:rPr lang="en-US" smtClean="0"/>
              <a:pPr algn="ct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072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09F21A9-D46A-4D4F-A37C-6B1DD020D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 Rates &amp; Lock Process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069981-C193-4CD1-9403-0358E8ABE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www.gsfahome.org     |     (855) 740-8422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7FA908F-80F7-4867-BAF0-457CB1B4C40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Lock </a:t>
            </a:r>
            <a:r>
              <a:rPr lang="en-US" dirty="0"/>
              <a:t>Period = </a:t>
            </a:r>
            <a:r>
              <a:rPr lang="en-US" dirty="0" smtClean="0"/>
              <a:t>30 </a:t>
            </a:r>
            <a:r>
              <a:rPr lang="en-US" dirty="0"/>
              <a:t>days</a:t>
            </a:r>
          </a:p>
          <a:p>
            <a:pPr lvl="1"/>
            <a:r>
              <a:rPr lang="en-US" dirty="0"/>
              <a:t>Locks are available for up to 30 days. There is no cost reduction for shorter lock periods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Lock Process:</a:t>
            </a:r>
          </a:p>
          <a:p>
            <a:pPr marL="708660" lvl="1" indent="-342900">
              <a:buFont typeface="+mj-lt"/>
              <a:buAutoNum type="arabicPeriod"/>
            </a:pPr>
            <a:r>
              <a:rPr lang="en-US" dirty="0" smtClean="0"/>
              <a:t>MWF </a:t>
            </a:r>
            <a:r>
              <a:rPr lang="en-US" dirty="0"/>
              <a:t>will accept lock requests for HOT programs from 8:30 AM to </a:t>
            </a:r>
            <a:r>
              <a:rPr lang="en-US" dirty="0" smtClean="0"/>
              <a:t>4:30 </a:t>
            </a:r>
            <a:r>
              <a:rPr lang="en-US" dirty="0"/>
              <a:t>PM PT</a:t>
            </a:r>
            <a:r>
              <a:rPr lang="en-US" dirty="0" smtClean="0"/>
              <a:t>.</a:t>
            </a:r>
          </a:p>
          <a:p>
            <a:pPr marL="708660" lvl="1" indent="-342900">
              <a:buFont typeface="+mj-lt"/>
              <a:buAutoNum type="arabicPeriod"/>
            </a:pPr>
            <a:r>
              <a:rPr lang="en-US" dirty="0"/>
              <a:t>Affordable subsidy: Locks will verify income eligibility and add a condition if it appears the borrower(s) qualify for the additional GSFA Affordable Subsidy.</a:t>
            </a:r>
          </a:p>
          <a:p>
            <a:pPr marL="708660" lvl="1" indent="-342900">
              <a:buFont typeface="+mj-lt"/>
              <a:buAutoNum type="arabicPeriod"/>
            </a:pPr>
            <a:r>
              <a:rPr lang="en-US" dirty="0"/>
              <a:t>See Retail Capital Markets Policy for </a:t>
            </a:r>
            <a:r>
              <a:rPr lang="en-US" dirty="0" smtClean="0"/>
              <a:t>complete </a:t>
            </a:r>
            <a:r>
              <a:rPr lang="en-US" dirty="0"/>
              <a:t>Locks requirements. </a:t>
            </a:r>
          </a:p>
          <a:p>
            <a:pPr lvl="1"/>
            <a:endParaRPr lang="en-US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B0496871-AE7C-4F76-A537-13C34E0064D4}"/>
              </a:ext>
            </a:extLst>
          </p:cNvPr>
          <p:cNvSpPr txBox="1">
            <a:spLocks/>
          </p:cNvSpPr>
          <p:nvPr/>
        </p:nvSpPr>
        <p:spPr>
          <a:xfrm>
            <a:off x="7772400" y="100424"/>
            <a:ext cx="1301963" cy="2286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anchor="ctr"/>
          <a:lstStyle>
            <a:lvl1pPr marL="320040" indent="-320040" algn="l" rtl="0" eaLnBrk="1" latinLnBrk="0" hangingPunct="1">
              <a:spcBef>
                <a:spcPts val="900"/>
              </a:spcBef>
              <a:spcAft>
                <a:spcPts val="30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"/>
              <a:defRPr kumimoji="0" sz="28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900"/>
              </a:spcAft>
              <a:buClr>
                <a:schemeClr val="accent1"/>
              </a:buClr>
              <a:buSzPct val="50000"/>
              <a:buFont typeface="Wingdings 2" panose="05020102010507070707" pitchFamily="18" charset="2"/>
              <a:buChar char=""/>
              <a:defRPr kumimoji="0" sz="2400" i="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rgbClr val="509755"/>
              </a:buClr>
              <a:buSzPct val="100000"/>
              <a:buFont typeface="Wingdings" panose="05000000000000000000" pitchFamily="2" charset="2"/>
              <a:buChar char="§"/>
              <a:defRPr kumimoji="0"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kumimoji="0"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rgbClr val="459CAF"/>
              </a:buClr>
              <a:buSzPct val="100000"/>
              <a:buFont typeface="Wingdings" panose="05000000000000000000" pitchFamily="2" charset="2"/>
              <a:buChar char="§"/>
              <a:defRPr kumimoji="0"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chemeClr val="accent5"/>
              </a:buClr>
              <a:buNone/>
            </a:pPr>
            <a:r>
              <a:rPr lang="en-US" sz="1050" i="1" dirty="0">
                <a:solidFill>
                  <a:schemeClr val="accent5"/>
                </a:solidFill>
              </a:rPr>
              <a:t>GSFA </a:t>
            </a:r>
            <a:r>
              <a:rPr lang="en-US" sz="1050" i="1" dirty="0" smtClean="0">
                <a:solidFill>
                  <a:schemeClr val="accent5"/>
                </a:solidFill>
              </a:rPr>
              <a:t>HOT</a:t>
            </a:r>
            <a:endParaRPr lang="en-US" sz="1050" i="1" baseline="30000" dirty="0">
              <a:solidFill>
                <a:schemeClr val="accent5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4528781-BD01-49B8-A80E-4560B3441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7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827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79415F96-1B0A-4FFF-9321-05B51ED53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400" dirty="0"/>
              <a:t>GSFA </a:t>
            </a:r>
            <a:r>
              <a:rPr lang="en-US" sz="3400" dirty="0" smtClean="0"/>
              <a:t>HOT </a:t>
            </a:r>
            <a:r>
              <a:rPr lang="en-US" sz="3400" dirty="0"/>
              <a:t>Conventional Options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22BF97B-FA8F-4CF0-A336-71BC0534D7B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52400" y="1684778"/>
            <a:ext cx="1752600" cy="4731897"/>
          </a:xfrm>
        </p:spPr>
        <p:txBody>
          <a:bodyPr>
            <a:normAutofit/>
          </a:bodyPr>
          <a:lstStyle/>
          <a:p>
            <a:r>
              <a:rPr lang="en-US" sz="1500" dirty="0" smtClean="0"/>
              <a:t>EXAMPLE</a:t>
            </a:r>
            <a:r>
              <a:rPr lang="en-US" sz="1500" dirty="0"/>
              <a:t/>
            </a:r>
            <a:br>
              <a:rPr lang="en-US" sz="1500" dirty="0"/>
            </a:br>
            <a:endParaRPr lang="en-US" sz="1500" dirty="0"/>
          </a:p>
          <a:p>
            <a:r>
              <a:rPr lang="en-US" sz="1500" dirty="0"/>
              <a:t>30-year fixed-rate GSFA </a:t>
            </a:r>
            <a:r>
              <a:rPr lang="en-US" sz="1500" dirty="0" smtClean="0"/>
              <a:t>HOT </a:t>
            </a:r>
            <a:r>
              <a:rPr lang="en-US" sz="1500" dirty="0"/>
              <a:t>mortgages.</a:t>
            </a:r>
          </a:p>
          <a:p>
            <a:r>
              <a:rPr lang="en-US" sz="1500" dirty="0"/>
              <a:t>Purchase Price $300,000.</a:t>
            </a:r>
          </a:p>
          <a:p>
            <a:r>
              <a:rPr lang="en-US" sz="1500" dirty="0"/>
              <a:t>Various DPA Options.</a:t>
            </a:r>
          </a:p>
          <a:p>
            <a:endParaRPr lang="en-US" sz="1500" dirty="0"/>
          </a:p>
          <a:p>
            <a:r>
              <a:rPr lang="en-US" sz="1200" i="1" baseline="30000" dirty="0"/>
              <a:t/>
            </a:r>
            <a:br>
              <a:rPr lang="en-US" sz="1200" i="1" baseline="30000" dirty="0"/>
            </a:br>
            <a:r>
              <a:rPr lang="en-US" sz="1200" i="1" baseline="30000" dirty="0"/>
              <a:t/>
            </a:r>
            <a:br>
              <a:rPr lang="en-US" sz="1200" i="1" baseline="30000" dirty="0"/>
            </a:br>
            <a:r>
              <a:rPr lang="en-US" sz="1200" i="1" baseline="30000" dirty="0"/>
              <a:t>1</a:t>
            </a:r>
            <a:r>
              <a:rPr lang="en-US" sz="1200" i="1" dirty="0"/>
              <a:t> For example purposes only; Interest Rate published </a:t>
            </a:r>
            <a:r>
              <a:rPr lang="en-US" sz="1200" i="1" dirty="0" smtClean="0"/>
              <a:t>06/11/19</a:t>
            </a:r>
            <a:r>
              <a:rPr lang="en-US" sz="1200" i="1" dirty="0"/>
              <a:t>, subject to change.</a:t>
            </a:r>
          </a:p>
          <a:p>
            <a:r>
              <a:rPr lang="en-US" sz="1200" i="1" baseline="30000" dirty="0"/>
              <a:t>2 </a:t>
            </a:r>
            <a:r>
              <a:rPr lang="en-US" sz="1200" i="1" baseline="30000" dirty="0" smtClean="0"/>
              <a:t> </a:t>
            </a:r>
            <a:r>
              <a:rPr lang="en-US" sz="1200" i="1" dirty="0"/>
              <a:t>MI based on FICO of 720 with Charter level coverage on 2 borrowers through MGIC</a:t>
            </a:r>
            <a:r>
              <a:rPr lang="en-US" sz="1200" i="1" dirty="0" smtClean="0"/>
              <a:t>. (0.48%)</a:t>
            </a:r>
            <a:endParaRPr lang="en-US" sz="1200" i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8FC078D-4EAB-4088-89D4-E4ACAF5F4887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dirty="0"/>
              <a:t>www.gsfahome.org     |     (855) 740-8422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BD7E2BA7-A517-47C7-9E0F-925F31D47BB8}"/>
              </a:ext>
            </a:extLst>
          </p:cNvPr>
          <p:cNvSpPr txBox="1">
            <a:spLocks/>
          </p:cNvSpPr>
          <p:nvPr/>
        </p:nvSpPr>
        <p:spPr>
          <a:xfrm>
            <a:off x="7772400" y="28706"/>
            <a:ext cx="1301963" cy="2286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anchor="ctr"/>
          <a:lstStyle>
            <a:lvl1pPr marL="320040" indent="-320040" algn="l" rtl="0" eaLnBrk="1" latinLnBrk="0" hangingPunct="1">
              <a:spcBef>
                <a:spcPts val="900"/>
              </a:spcBef>
              <a:spcAft>
                <a:spcPts val="30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"/>
              <a:defRPr kumimoji="0" sz="28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900"/>
              </a:spcAft>
              <a:buClr>
                <a:schemeClr val="accent1"/>
              </a:buClr>
              <a:buSzPct val="50000"/>
              <a:buFont typeface="Wingdings 2" panose="05020102010507070707" pitchFamily="18" charset="2"/>
              <a:buChar char=""/>
              <a:defRPr kumimoji="0" sz="2400" i="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rgbClr val="509755"/>
              </a:buClr>
              <a:buSzPct val="100000"/>
              <a:buFont typeface="Wingdings" panose="05000000000000000000" pitchFamily="2" charset="2"/>
              <a:buChar char="§"/>
              <a:defRPr kumimoji="0"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kumimoji="0"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rgbClr val="459CAF"/>
              </a:buClr>
              <a:buSzPct val="100000"/>
              <a:buFont typeface="Wingdings" panose="05000000000000000000" pitchFamily="2" charset="2"/>
              <a:buChar char="§"/>
              <a:defRPr kumimoji="0"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chemeClr val="accent5"/>
              </a:buClr>
              <a:buNone/>
            </a:pPr>
            <a:r>
              <a:rPr lang="en-US" sz="1050" i="1" dirty="0">
                <a:solidFill>
                  <a:schemeClr val="accent5"/>
                </a:solidFill>
              </a:rPr>
              <a:t>GSFA </a:t>
            </a:r>
            <a:r>
              <a:rPr lang="en-US" sz="1050" i="1" dirty="0" smtClean="0">
                <a:solidFill>
                  <a:schemeClr val="accent5"/>
                </a:solidFill>
              </a:rPr>
              <a:t>HOT</a:t>
            </a:r>
            <a:endParaRPr lang="en-US" sz="1050" i="1" baseline="30000" dirty="0">
              <a:solidFill>
                <a:schemeClr val="accent5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B46D23A-1F17-4EF9-90F8-848B91E63B7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fld id="{1AD93096-5B34-4342-9326-69289CEAE4C2}" type="slidenum">
              <a:rPr lang="en-US" smtClean="0"/>
              <a:pPr algn="ctr"/>
              <a:t>8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401060"/>
              </p:ext>
            </p:extLst>
          </p:nvPr>
        </p:nvGraphicFramePr>
        <p:xfrm>
          <a:off x="2285999" y="1684777"/>
          <a:ext cx="6096001" cy="4563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097">
                  <a:extLst>
                    <a:ext uri="{9D8B030D-6E8A-4147-A177-3AD203B41FA5}">
                      <a16:colId xmlns:a16="http://schemas.microsoft.com/office/drawing/2014/main" val="3122720604"/>
                    </a:ext>
                  </a:extLst>
                </a:gridCol>
                <a:gridCol w="1314968">
                  <a:extLst>
                    <a:ext uri="{9D8B030D-6E8A-4147-A177-3AD203B41FA5}">
                      <a16:colId xmlns:a16="http://schemas.microsoft.com/office/drawing/2014/main" val="3113587678"/>
                    </a:ext>
                  </a:extLst>
                </a:gridCol>
                <a:gridCol w="1314968">
                  <a:extLst>
                    <a:ext uri="{9D8B030D-6E8A-4147-A177-3AD203B41FA5}">
                      <a16:colId xmlns:a16="http://schemas.microsoft.com/office/drawing/2014/main" val="3195963722"/>
                    </a:ext>
                  </a:extLst>
                </a:gridCol>
                <a:gridCol w="1314968">
                  <a:extLst>
                    <a:ext uri="{9D8B030D-6E8A-4147-A177-3AD203B41FA5}">
                      <a16:colId xmlns:a16="http://schemas.microsoft.com/office/drawing/2014/main" val="610569717"/>
                    </a:ext>
                  </a:extLst>
                </a:gridCol>
              </a:tblGrid>
              <a:tr h="185159"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>
                          <a:effectLst/>
                        </a:rPr>
                        <a:t>Category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u="none" strike="noStrike">
                          <a:effectLst/>
                        </a:rPr>
                        <a:t>GSFA HOT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u="none" strike="noStrike">
                          <a:effectLst/>
                        </a:rPr>
                        <a:t>GSFA HOT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u="none" strike="noStrike">
                          <a:effectLst/>
                        </a:rPr>
                        <a:t>GSFA HOT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773199988"/>
                  </a:ext>
                </a:extLst>
              </a:tr>
              <a:tr h="3703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u="none" strike="noStrike">
                          <a:effectLst/>
                        </a:rPr>
                        <a:t>Freddie Mac HFA Advantage</a:t>
                      </a:r>
                      <a:endParaRPr lang="en-US" sz="1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u="none" strike="noStrike">
                          <a:effectLst/>
                        </a:rPr>
                        <a:t>Freddie Mac HFA Advantage</a:t>
                      </a:r>
                      <a:endParaRPr lang="en-US" sz="1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u="none" strike="noStrike">
                          <a:effectLst/>
                        </a:rPr>
                        <a:t>Freddie Mac HFA Advantage</a:t>
                      </a:r>
                      <a:endParaRPr lang="en-US" sz="1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3022133788"/>
                  </a:ext>
                </a:extLst>
              </a:tr>
              <a:tr h="4138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u="none" strike="noStrike">
                          <a:effectLst/>
                        </a:rPr>
                        <a:t>97% LTV (3.5% DPA)</a:t>
                      </a:r>
                      <a:r>
                        <a:rPr lang="en-US" sz="1000" u="none" strike="noStrike" baseline="30000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u="none" strike="noStrike">
                          <a:effectLst/>
                        </a:rPr>
                        <a:t>97% LTV (5.0% DPA)</a:t>
                      </a:r>
                      <a:r>
                        <a:rPr lang="en-US" sz="1000" u="none" strike="noStrike" baseline="30000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u="none" strike="noStrike">
                          <a:effectLst/>
                        </a:rPr>
                        <a:t>97% LTV (7.0% DPA)</a:t>
                      </a:r>
                      <a:r>
                        <a:rPr lang="en-US" sz="1000" u="none" strike="noStrike" baseline="30000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3858987601"/>
                  </a:ext>
                </a:extLst>
              </a:tr>
              <a:tr h="25050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931562712"/>
                  </a:ext>
                </a:extLst>
              </a:tr>
              <a:tr h="20694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>
                          <a:effectLst/>
                        </a:rPr>
                        <a:t>First Loan Interest Rate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u="none" strike="noStrike">
                          <a:effectLst/>
                        </a:rPr>
                        <a:t>4.500%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u="none" strike="noStrike">
                          <a:effectLst/>
                        </a:rPr>
                        <a:t>5.000%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u="none" strike="noStrike">
                          <a:effectLst/>
                        </a:rPr>
                        <a:t>5.875%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3004919107"/>
                  </a:ext>
                </a:extLst>
              </a:tr>
              <a:tr h="19605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>
                          <a:effectLst/>
                        </a:rPr>
                        <a:t>     Purchase Price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u="none" strike="noStrike">
                          <a:effectLst/>
                        </a:rPr>
                        <a:t>$300,000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u="none" strike="noStrike">
                          <a:effectLst/>
                        </a:rPr>
                        <a:t>$300,000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u="none" strike="noStrike">
                          <a:effectLst/>
                        </a:rPr>
                        <a:t>$300,000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2308137384"/>
                  </a:ext>
                </a:extLst>
              </a:tr>
              <a:tr h="38120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>
                          <a:effectLst/>
                        </a:rPr>
                        <a:t>     Down Payment Required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u="none" strike="noStrike">
                          <a:effectLst/>
                        </a:rPr>
                        <a:t>3.00% ($9,000)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u="none" strike="noStrike">
                          <a:effectLst/>
                        </a:rPr>
                        <a:t>3.00% ($9,000)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u="none" strike="noStrike">
                          <a:effectLst/>
                        </a:rPr>
                        <a:t>3.00% ($9,000)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3939211180"/>
                  </a:ext>
                </a:extLst>
              </a:tr>
              <a:tr h="19605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2030821981"/>
                  </a:ext>
                </a:extLst>
              </a:tr>
              <a:tr h="19605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>
                          <a:effectLst/>
                        </a:rPr>
                        <a:t>Total First Loan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u="none" strike="noStrike">
                          <a:effectLst/>
                        </a:rPr>
                        <a:t>$291,000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u="none" strike="noStrike">
                          <a:effectLst/>
                        </a:rPr>
                        <a:t>$291,000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u="none" strike="noStrike">
                          <a:effectLst/>
                        </a:rPr>
                        <a:t>$291,000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2972181520"/>
                  </a:ext>
                </a:extLst>
              </a:tr>
              <a:tr h="19605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>
                          <a:effectLst/>
                        </a:rPr>
                        <a:t>     Second Mortgage DPA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u="none" strike="noStrike">
                          <a:effectLst/>
                        </a:rPr>
                        <a:t>$10,185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u="none" strike="noStrike">
                          <a:effectLst/>
                        </a:rPr>
                        <a:t>$10,185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u="none" strike="noStrike">
                          <a:effectLst/>
                        </a:rPr>
                        <a:t>$10,185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1406162143"/>
                  </a:ext>
                </a:extLst>
              </a:tr>
              <a:tr h="19605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>
                          <a:effectLst/>
                        </a:rPr>
                        <a:t>     Gift DPA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u="none" strike="noStrike">
                          <a:effectLst/>
                        </a:rPr>
                        <a:t>$0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u="none" strike="noStrike" dirty="0">
                          <a:effectLst/>
                        </a:rPr>
                        <a:t>$4,365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u="none" strike="noStrike">
                          <a:effectLst/>
                        </a:rPr>
                        <a:t>$10,185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1125621106"/>
                  </a:ext>
                </a:extLst>
              </a:tr>
              <a:tr h="19605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>
                          <a:effectLst/>
                        </a:rPr>
                        <a:t>Total HOT DPA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u="none" strike="noStrike">
                          <a:effectLst/>
                        </a:rPr>
                        <a:t>$10,185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u="none" strike="noStrike" dirty="0">
                          <a:effectLst/>
                        </a:rPr>
                        <a:t>$14,550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u="none" strike="noStrike">
                          <a:effectLst/>
                        </a:rPr>
                        <a:t>$20,370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3087770823"/>
                  </a:ext>
                </a:extLst>
              </a:tr>
              <a:tr h="19605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>
                          <a:effectLst/>
                        </a:rPr>
                        <a:t>     Monthly P &amp; I (First Loan)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u="none" strike="noStrike">
                          <a:effectLst/>
                        </a:rPr>
                        <a:t>$1,474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u="none" strike="noStrike" dirty="0">
                          <a:effectLst/>
                        </a:rPr>
                        <a:t>$1,562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u="none" strike="noStrike">
                          <a:effectLst/>
                        </a:rPr>
                        <a:t>$1,721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18851090"/>
                  </a:ext>
                </a:extLst>
              </a:tr>
              <a:tr h="22872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>
                          <a:effectLst/>
                        </a:rPr>
                        <a:t>     Monthly MI</a:t>
                      </a:r>
                      <a:r>
                        <a:rPr lang="en-US" sz="1000" u="none" strike="noStrike" baseline="30000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$116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$116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$116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04430258"/>
                  </a:ext>
                </a:extLst>
              </a:tr>
              <a:tr h="19605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>
                          <a:effectLst/>
                        </a:rPr>
                        <a:t>     Monthly P &amp; I (DPA)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u="none" strike="noStrike">
                          <a:effectLst/>
                        </a:rPr>
                        <a:t>$0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u="none" strike="noStrike">
                          <a:effectLst/>
                        </a:rPr>
                        <a:t>$0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u="none" strike="noStrike">
                          <a:effectLst/>
                        </a:rPr>
                        <a:t>$0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756138325"/>
                  </a:ext>
                </a:extLst>
              </a:tr>
              <a:tr h="19605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>
                          <a:effectLst/>
                        </a:rPr>
                        <a:t>Total Monthly Payment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u="none" strike="noStrike">
                          <a:effectLst/>
                        </a:rPr>
                        <a:t>$1,591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u="none" strike="noStrike">
                          <a:effectLst/>
                        </a:rPr>
                        <a:t>$1,679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u="none" strike="noStrike">
                          <a:effectLst/>
                        </a:rPr>
                        <a:t>$1,838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843979191"/>
                  </a:ext>
                </a:extLst>
              </a:tr>
              <a:tr h="381209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u="none" strike="noStrike">
                          <a:effectLst/>
                        </a:rPr>
                        <a:t>Borrower Out-of-Pocket for Down Payment</a:t>
                      </a:r>
                      <a:endParaRPr lang="en-US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u="none" strike="noStrike">
                          <a:effectLst/>
                        </a:rPr>
                        <a:t>$0 </a:t>
                      </a:r>
                      <a:endParaRPr lang="en-US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u="none" strike="noStrike">
                          <a:effectLst/>
                        </a:rPr>
                        <a:t>$0 </a:t>
                      </a:r>
                      <a:endParaRPr lang="en-US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u="none" strike="noStrike">
                          <a:effectLst/>
                        </a:rPr>
                        <a:t>$0 </a:t>
                      </a:r>
                      <a:endParaRPr lang="en-US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16778199"/>
                  </a:ext>
                </a:extLst>
              </a:tr>
              <a:tr h="381209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u="none" strike="noStrike">
                          <a:effectLst/>
                        </a:rPr>
                        <a:t>Remaining DPA for Closing Costs</a:t>
                      </a:r>
                      <a:endParaRPr lang="en-US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u="none" strike="noStrike">
                          <a:effectLst/>
                        </a:rPr>
                        <a:t>$1,185 </a:t>
                      </a:r>
                      <a:endParaRPr lang="en-US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u="none" strike="noStrike">
                          <a:effectLst/>
                        </a:rPr>
                        <a:t>$5,550 </a:t>
                      </a:r>
                      <a:endParaRPr lang="en-US" sz="10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u="none" strike="noStrike" dirty="0">
                          <a:effectLst/>
                        </a:rPr>
                        <a:t>$11,370 </a:t>
                      </a:r>
                      <a:endParaRPr lang="en-US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2412649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7761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8B0DC4C6-F057-44D2-A34D-4A95BE31D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 Types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A2B744B-BC6F-46A7-A08C-E2D76A63189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Eligible Properties</a:t>
            </a:r>
          </a:p>
          <a:p>
            <a:pPr lvl="1"/>
            <a:r>
              <a:rPr lang="en-US" dirty="0"/>
              <a:t>Owner occupied, Single-Family Residences </a:t>
            </a:r>
            <a:r>
              <a:rPr lang="en-US" dirty="0" smtClean="0"/>
              <a:t>only</a:t>
            </a:r>
          </a:p>
          <a:p>
            <a:pPr lvl="1"/>
            <a:r>
              <a:rPr lang="en-US" dirty="0" smtClean="0"/>
              <a:t>1-unit only</a:t>
            </a:r>
          </a:p>
          <a:p>
            <a:pPr lvl="1"/>
            <a:r>
              <a:rPr lang="en-US" dirty="0" smtClean="0"/>
              <a:t>Agency </a:t>
            </a:r>
            <a:r>
              <a:rPr lang="en-US" dirty="0"/>
              <a:t>approved condominiums </a:t>
            </a:r>
            <a:endParaRPr lang="en-US" dirty="0" smtClean="0"/>
          </a:p>
          <a:p>
            <a:pPr lvl="1"/>
            <a:r>
              <a:rPr lang="en-US" dirty="0" smtClean="0"/>
              <a:t>Planned Unit Developments </a:t>
            </a:r>
            <a:r>
              <a:rPr lang="en-US" dirty="0"/>
              <a:t>(PUDs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EAE6EA7-39A8-47D8-BB1B-49E3B89D8B77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844900" y="1600200"/>
            <a:ext cx="4146699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Properties </a:t>
            </a:r>
            <a:r>
              <a:rPr lang="en-US" u="sng" dirty="0"/>
              <a:t>NOT</a:t>
            </a:r>
            <a:r>
              <a:rPr lang="en-US" dirty="0"/>
              <a:t> Allowed</a:t>
            </a:r>
          </a:p>
          <a:p>
            <a:pPr lvl="1"/>
            <a:r>
              <a:rPr lang="en-US" dirty="0"/>
              <a:t>No Manufactured homes</a:t>
            </a:r>
          </a:p>
          <a:p>
            <a:pPr lvl="1"/>
            <a:r>
              <a:rPr lang="en-US" dirty="0" smtClean="0"/>
              <a:t>NO </a:t>
            </a:r>
            <a:r>
              <a:rPr lang="en-US" dirty="0"/>
              <a:t>co-ops</a:t>
            </a:r>
          </a:p>
          <a:p>
            <a:pPr lvl="1"/>
            <a:r>
              <a:rPr lang="en-US" dirty="0"/>
              <a:t>NO investment properties</a:t>
            </a:r>
          </a:p>
          <a:p>
            <a:pPr lvl="1"/>
            <a:r>
              <a:rPr lang="en-US" dirty="0"/>
              <a:t>NO recreational, vacation, nor </a:t>
            </a:r>
            <a:br>
              <a:rPr lang="en-US" dirty="0"/>
            </a:br>
            <a:r>
              <a:rPr lang="en-US" dirty="0"/>
              <a:t>second homes</a:t>
            </a:r>
          </a:p>
          <a:p>
            <a:pPr marL="0" indent="0">
              <a:buNone/>
            </a:pPr>
            <a:r>
              <a:rPr lang="en-US" sz="1800" i="1" dirty="0"/>
              <a:t/>
            </a:r>
            <a:br>
              <a:rPr lang="en-US" sz="1800" i="1" dirty="0"/>
            </a:br>
            <a:endParaRPr lang="en-US" sz="1800" i="1" dirty="0"/>
          </a:p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ADE524C-137E-4825-AB9A-D3F6EA0B78D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www.gsfahome.org     |     (855) 740-8422</a:t>
            </a:r>
            <a:endParaRPr lang="en-US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A4AC90F6-C41F-4C9D-A289-EA0E1366E044}"/>
              </a:ext>
            </a:extLst>
          </p:cNvPr>
          <p:cNvSpPr txBox="1">
            <a:spLocks/>
          </p:cNvSpPr>
          <p:nvPr/>
        </p:nvSpPr>
        <p:spPr>
          <a:xfrm>
            <a:off x="7772400" y="100424"/>
            <a:ext cx="1301963" cy="2286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anchor="ctr"/>
          <a:lstStyle>
            <a:lvl1pPr marL="320040" indent="-320040" algn="l" rtl="0" eaLnBrk="1" latinLnBrk="0" hangingPunct="1">
              <a:spcBef>
                <a:spcPts val="900"/>
              </a:spcBef>
              <a:spcAft>
                <a:spcPts val="30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"/>
              <a:defRPr kumimoji="0" sz="28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900"/>
              </a:spcAft>
              <a:buClr>
                <a:schemeClr val="accent1"/>
              </a:buClr>
              <a:buSzPct val="50000"/>
              <a:buFont typeface="Wingdings 2" panose="05020102010507070707" pitchFamily="18" charset="2"/>
              <a:buChar char=""/>
              <a:defRPr kumimoji="0" sz="2400" i="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rgbClr val="509755"/>
              </a:buClr>
              <a:buSzPct val="100000"/>
              <a:buFont typeface="Wingdings" panose="05000000000000000000" pitchFamily="2" charset="2"/>
              <a:buChar char="§"/>
              <a:defRPr kumimoji="0"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kumimoji="0"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rgbClr val="459CAF"/>
              </a:buClr>
              <a:buSzPct val="100000"/>
              <a:buFont typeface="Wingdings" panose="05000000000000000000" pitchFamily="2" charset="2"/>
              <a:buChar char="§"/>
              <a:defRPr kumimoji="0"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chemeClr val="accent5"/>
              </a:buClr>
              <a:buNone/>
            </a:pPr>
            <a:r>
              <a:rPr lang="en-US" sz="1050" i="1" dirty="0">
                <a:solidFill>
                  <a:schemeClr val="accent5"/>
                </a:solidFill>
              </a:rPr>
              <a:t>GSFA </a:t>
            </a:r>
            <a:r>
              <a:rPr lang="en-US" sz="1050" i="1" dirty="0" smtClean="0">
                <a:solidFill>
                  <a:schemeClr val="accent5"/>
                </a:solidFill>
              </a:rPr>
              <a:t>HOT</a:t>
            </a:r>
            <a:endParaRPr lang="en-US" sz="1050" i="1" baseline="30000" dirty="0">
              <a:solidFill>
                <a:schemeClr val="accent5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5F3197D-6CD3-4268-BF32-6521DDEE8C5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fld id="{1AD93096-5B34-4342-9326-69289CEAE4C2}" type="slidenum">
              <a:rPr lang="en-US" smtClean="0"/>
              <a:pPr algn="ctr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5082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Custom 23">
      <a:dk1>
        <a:sysClr val="windowText" lastClr="000000"/>
      </a:dk1>
      <a:lt1>
        <a:sysClr val="window" lastClr="FFFFFF"/>
      </a:lt1>
      <a:dk2>
        <a:srgbClr val="458349"/>
      </a:dk2>
      <a:lt2>
        <a:srgbClr val="FEFAC9"/>
      </a:lt2>
      <a:accent1>
        <a:srgbClr val="809EC2"/>
      </a:accent1>
      <a:accent2>
        <a:srgbClr val="FFC000"/>
      </a:accent2>
      <a:accent3>
        <a:srgbClr val="D8492C"/>
      </a:accent3>
      <a:accent4>
        <a:srgbClr val="509755"/>
      </a:accent4>
      <a:accent5>
        <a:srgbClr val="9C85C0"/>
      </a:accent5>
      <a:accent6>
        <a:srgbClr val="F3A447"/>
      </a:accent6>
      <a:hlink>
        <a:srgbClr val="8E58B6"/>
      </a:hlink>
      <a:folHlink>
        <a:srgbClr val="7F6F6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534D3FD-D06A-455F-9219-F6CA2F50DB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Academic presentation for college course (textbook design)</Template>
  <TotalTime>0</TotalTime>
  <Words>1514</Words>
  <Application>Microsoft Office PowerPoint</Application>
  <PresentationFormat>On-screen Show (4:3)</PresentationFormat>
  <Paragraphs>515</Paragraphs>
  <Slides>19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 Unicode MS</vt:lpstr>
      <vt:lpstr>Arial</vt:lpstr>
      <vt:lpstr>Calibri</vt:lpstr>
      <vt:lpstr>Times New Roman</vt:lpstr>
      <vt:lpstr>Wingdings</vt:lpstr>
      <vt:lpstr>Wingdings 2</vt:lpstr>
      <vt:lpstr>Student presentation</vt:lpstr>
      <vt:lpstr>Home Ownership Today (HOT) </vt:lpstr>
      <vt:lpstr>GSFA as a Public Entity &amp; Agency</vt:lpstr>
      <vt:lpstr>Common Down Payment Assistance MYTHS</vt:lpstr>
      <vt:lpstr>GSFA HOT - What is it?</vt:lpstr>
      <vt:lpstr>Accessible and Flexible</vt:lpstr>
      <vt:lpstr>DPA – Structure and Terms</vt:lpstr>
      <vt:lpstr>Interest Rates &amp; Lock Process</vt:lpstr>
      <vt:lpstr>GSFA HOT Conventional Options</vt:lpstr>
      <vt:lpstr>Property Types</vt:lpstr>
      <vt:lpstr>FICO / DTI / Underwriting</vt:lpstr>
      <vt:lpstr>Program Limits and Homebuyer Education</vt:lpstr>
      <vt:lpstr>Income Limits by County</vt:lpstr>
      <vt:lpstr>Mortgage Insurance Advantages</vt:lpstr>
      <vt:lpstr>Origination Guidelines</vt:lpstr>
      <vt:lpstr>GSFA Affordable Subsidy</vt:lpstr>
      <vt:lpstr>Loan Process</vt:lpstr>
      <vt:lpstr>Review of Program Advantages</vt:lpstr>
      <vt:lpstr>Remember these Common MYTHS regarding DPA?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2017-10-25T22:54:08Z</dcterms:created>
  <dcterms:modified xsi:type="dcterms:W3CDTF">2019-06-13T16:14:55Z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TC101671251033</vt:lpwstr>
  </property>
</Properties>
</file>